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71" r:id="rId5"/>
    <p:sldId id="272" r:id="rId6"/>
    <p:sldId id="286" r:id="rId7"/>
    <p:sldId id="273" r:id="rId8"/>
    <p:sldId id="274" r:id="rId9"/>
    <p:sldId id="275" r:id="rId10"/>
    <p:sldId id="288" r:id="rId11"/>
    <p:sldId id="287" r:id="rId12"/>
    <p:sldId id="289" r:id="rId13"/>
    <p:sldId id="290" r:id="rId14"/>
    <p:sldId id="291" r:id="rId15"/>
    <p:sldId id="292" r:id="rId16"/>
    <p:sldId id="293" r:id="rId17"/>
    <p:sldId id="295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285" r:id="rId26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2"/>
    <p:restoredTop sz="94719"/>
  </p:normalViewPr>
  <p:slideViewPr>
    <p:cSldViewPr snapToGrid="0" snapToObjects="1">
      <p:cViewPr>
        <p:scale>
          <a:sx n="132" d="100"/>
          <a:sy n="132" d="100"/>
        </p:scale>
        <p:origin x="144" y="-184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40F7-73AB-49F0-9816-59EB6B099C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A1DD50-32CF-4E18-8B8D-79A5277B45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200" b="0" i="0" dirty="0"/>
            <a:t>Общая обстановка:</a:t>
          </a:r>
          <a:endParaRPr lang="en-US" sz="2200" dirty="0"/>
        </a:p>
      </dgm:t>
    </dgm:pt>
    <dgm:pt modelId="{514ECB81-E46F-4257-A1B4-4CEA0B0F8632}" type="parTrans" cxnId="{D10CDE01-996D-4BBD-8DBE-08B80F67D051}">
      <dgm:prSet/>
      <dgm:spPr/>
      <dgm:t>
        <a:bodyPr/>
        <a:lstStyle/>
        <a:p>
          <a:endParaRPr lang="en-US"/>
        </a:p>
      </dgm:t>
    </dgm:pt>
    <dgm:pt modelId="{E5E41BCA-6AC7-4EF8-AB17-875F6771A955}" type="sibTrans" cxnId="{D10CDE01-996D-4BBD-8DBE-08B80F67D051}">
      <dgm:prSet/>
      <dgm:spPr/>
      <dgm:t>
        <a:bodyPr/>
        <a:lstStyle/>
        <a:p>
          <a:endParaRPr lang="en-US"/>
        </a:p>
      </dgm:t>
    </dgm:pt>
    <dgm:pt modelId="{A7B1DB23-3BF5-4AC4-A42B-2416A046B6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700" b="0" i="0" dirty="0"/>
            <a:t>32% смертей в мире от инсультов, тромбов и сердечных приступов</a:t>
          </a:r>
          <a:endParaRPr lang="en-US" sz="1700" dirty="0"/>
        </a:p>
      </dgm:t>
    </dgm:pt>
    <dgm:pt modelId="{72C9B002-A7F8-415F-A078-2C8B7C2EF6DF}" type="parTrans" cxnId="{B5A85A23-7B2E-4396-9D06-59EE78270B83}">
      <dgm:prSet/>
      <dgm:spPr/>
      <dgm:t>
        <a:bodyPr/>
        <a:lstStyle/>
        <a:p>
          <a:endParaRPr lang="en-US"/>
        </a:p>
      </dgm:t>
    </dgm:pt>
    <dgm:pt modelId="{CBFCE9C9-DB8B-4604-AEAB-E9FF58BE7594}" type="sibTrans" cxnId="{B5A85A23-7B2E-4396-9D06-59EE78270B83}">
      <dgm:prSet/>
      <dgm:spPr/>
      <dgm:t>
        <a:bodyPr/>
        <a:lstStyle/>
        <a:p>
          <a:endParaRPr lang="en-US"/>
        </a:p>
      </dgm:t>
    </dgm:pt>
    <dgm:pt modelId="{1C49B916-E3F4-4BCE-ACB1-1FF4150F77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200" b="0" i="0" dirty="0"/>
            <a:t>Обстановка           в России:</a:t>
          </a:r>
          <a:endParaRPr lang="en-US" sz="2200" dirty="0"/>
        </a:p>
      </dgm:t>
    </dgm:pt>
    <dgm:pt modelId="{D53D77F5-AE63-4CFD-95E7-B458285A9DBD}" type="parTrans" cxnId="{713C4BA0-B068-4F51-9A2E-6B04BABAC79E}">
      <dgm:prSet/>
      <dgm:spPr/>
      <dgm:t>
        <a:bodyPr/>
        <a:lstStyle/>
        <a:p>
          <a:endParaRPr lang="en-US"/>
        </a:p>
      </dgm:t>
    </dgm:pt>
    <dgm:pt modelId="{A15EE201-15A8-4D1F-90B7-854CB4713FCC}" type="sibTrans" cxnId="{713C4BA0-B068-4F51-9A2E-6B04BABAC79E}">
      <dgm:prSet/>
      <dgm:spPr/>
      <dgm:t>
        <a:bodyPr/>
        <a:lstStyle/>
        <a:p>
          <a:endParaRPr lang="en-US"/>
        </a:p>
      </dgm:t>
    </dgm:pt>
    <dgm:pt modelId="{C1818118-30C9-48A5-A301-2B8FFF1613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700" b="0" i="0" dirty="0"/>
            <a:t>В России этот показатель </a:t>
          </a:r>
          <a:r>
            <a:rPr lang="en-US" sz="1700" b="0" i="0" dirty="0"/>
            <a:t>c</a:t>
          </a:r>
          <a:r>
            <a:rPr lang="ru-RU" sz="1700" b="0" i="0" dirty="0"/>
            <a:t>оставляет 57% (Кол-во </a:t>
          </a:r>
          <a:r>
            <a:rPr lang="ru-RU" sz="1700" b="0" i="0" dirty="0" err="1"/>
            <a:t>инвалидизированных</a:t>
          </a:r>
          <a:r>
            <a:rPr lang="ru-RU" sz="1700" b="0" i="0" dirty="0"/>
            <a:t> </a:t>
          </a:r>
          <a:r>
            <a:rPr lang="ru-RU" sz="1700" b="1" i="0" dirty="0"/>
            <a:t>&gt;</a:t>
          </a:r>
          <a:r>
            <a:rPr lang="en-US" sz="1700" b="1" i="0" dirty="0"/>
            <a:t>1</a:t>
          </a:r>
          <a:r>
            <a:rPr lang="ru-RU" sz="1700" b="1" i="0" dirty="0"/>
            <a:t> </a:t>
          </a:r>
          <a:r>
            <a:rPr lang="en-US" sz="1700" b="0" i="0" dirty="0" err="1"/>
            <a:t>м</a:t>
          </a:r>
          <a:r>
            <a:rPr lang="ru-RU" sz="1700" b="0" i="0" dirty="0" err="1"/>
            <a:t>лн</a:t>
          </a:r>
          <a:r>
            <a:rPr lang="ru-RU" sz="1700" b="0" i="0" dirty="0"/>
            <a:t>)</a:t>
          </a:r>
          <a:endParaRPr lang="en-US" sz="1700" dirty="0"/>
        </a:p>
      </dgm:t>
    </dgm:pt>
    <dgm:pt modelId="{37018F85-9282-42F9-A6A5-F48D930CDC56}" type="parTrans" cxnId="{E36ADE1B-376B-47FB-9D2B-D77F6A0CC9CC}">
      <dgm:prSet/>
      <dgm:spPr/>
      <dgm:t>
        <a:bodyPr/>
        <a:lstStyle/>
        <a:p>
          <a:endParaRPr lang="en-US"/>
        </a:p>
      </dgm:t>
    </dgm:pt>
    <dgm:pt modelId="{9DDA0EF7-3D0A-4105-B536-963617D3AC45}" type="sibTrans" cxnId="{E36ADE1B-376B-47FB-9D2B-D77F6A0CC9CC}">
      <dgm:prSet/>
      <dgm:spPr/>
      <dgm:t>
        <a:bodyPr/>
        <a:lstStyle/>
        <a:p>
          <a:endParaRPr lang="en-US"/>
        </a:p>
      </dgm:t>
    </dgm:pt>
    <dgm:pt modelId="{1B845863-A8C3-45D4-81FA-624FD6B614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2200" b="0" i="0" dirty="0"/>
            <a:t>Отягчающие факторы:</a:t>
          </a:r>
          <a:endParaRPr lang="en-US" sz="2200" dirty="0"/>
        </a:p>
      </dgm:t>
    </dgm:pt>
    <dgm:pt modelId="{F177E130-16C4-4E9D-8C53-549D3E1D8C34}" type="parTrans" cxnId="{25343B80-7C5B-44BE-B42C-C0A7E042AD32}">
      <dgm:prSet/>
      <dgm:spPr/>
      <dgm:t>
        <a:bodyPr/>
        <a:lstStyle/>
        <a:p>
          <a:endParaRPr lang="en-US"/>
        </a:p>
      </dgm:t>
    </dgm:pt>
    <dgm:pt modelId="{ED982F82-DEE8-414F-AFA4-DF5D8A39DFB7}" type="sibTrans" cxnId="{25343B80-7C5B-44BE-B42C-C0A7E042AD32}">
      <dgm:prSet/>
      <dgm:spPr/>
      <dgm:t>
        <a:bodyPr/>
        <a:lstStyle/>
        <a:p>
          <a:endParaRPr lang="en-US"/>
        </a:p>
      </dgm:t>
    </dgm:pt>
    <dgm:pt modelId="{18E0B17F-7C6C-4DD6-B942-05AA6D3C5D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700" b="0" i="0" dirty="0"/>
            <a:t>Осложнения после CO</a:t>
          </a:r>
          <a:r>
            <a:rPr lang="en-US" sz="1700" b="0" i="0" dirty="0"/>
            <a:t>VID-19</a:t>
          </a:r>
          <a:r>
            <a:rPr lang="ru-RU" sz="1700" b="0" i="0" dirty="0"/>
            <a:t> Стрессовая обстановка</a:t>
          </a:r>
          <a:endParaRPr lang="en-US" sz="1700" dirty="0"/>
        </a:p>
      </dgm:t>
    </dgm:pt>
    <dgm:pt modelId="{161CDBA1-13AC-47A5-B018-F4970679E2A0}" type="parTrans" cxnId="{9C2FC21E-AD6A-4FEE-AD4D-4486F956B077}">
      <dgm:prSet/>
      <dgm:spPr/>
      <dgm:t>
        <a:bodyPr/>
        <a:lstStyle/>
        <a:p>
          <a:endParaRPr lang="en-US"/>
        </a:p>
      </dgm:t>
    </dgm:pt>
    <dgm:pt modelId="{A70024D0-8EED-45AD-A700-CFCBD21AC43B}" type="sibTrans" cxnId="{9C2FC21E-AD6A-4FEE-AD4D-4486F956B077}">
      <dgm:prSet/>
      <dgm:spPr/>
      <dgm:t>
        <a:bodyPr/>
        <a:lstStyle/>
        <a:p>
          <a:endParaRPr lang="en-US"/>
        </a:p>
      </dgm:t>
    </dgm:pt>
    <dgm:pt modelId="{0CB27A75-9EA6-4979-A467-C3AEE54AAF38}" type="pres">
      <dgm:prSet presAssocID="{E9FB40F7-73AB-49F0-9816-59EB6B099C97}" presName="root" presStyleCnt="0">
        <dgm:presLayoutVars>
          <dgm:dir/>
          <dgm:resizeHandles val="exact"/>
        </dgm:presLayoutVars>
      </dgm:prSet>
      <dgm:spPr/>
    </dgm:pt>
    <dgm:pt modelId="{414FE646-4194-417F-A7E4-1147BDC4D074}" type="pres">
      <dgm:prSet presAssocID="{D0A1DD50-32CF-4E18-8B8D-79A5277B4512}" presName="compNode" presStyleCnt="0"/>
      <dgm:spPr/>
    </dgm:pt>
    <dgm:pt modelId="{EB52C60D-266D-4695-87F0-36F035B7A204}" type="pres">
      <dgm:prSet presAssocID="{D0A1DD50-32CF-4E18-8B8D-79A5277B4512}" presName="bgRect" presStyleLbl="bgShp" presStyleIdx="0" presStyleCnt="3"/>
      <dgm:spPr/>
    </dgm:pt>
    <dgm:pt modelId="{C16FD974-26AF-47C1-BB30-F821C516A22E}" type="pres">
      <dgm:prSet presAssocID="{D0A1DD50-32CF-4E18-8B8D-79A5277B4512}" presName="iconRect" presStyleLbl="node1" presStyleIdx="0" presStyleCnt="3" custLinFactNeighborX="-27165" custLinFactNeighborY="-8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A017FC87-6B3A-4126-A928-3821983407A5}" type="pres">
      <dgm:prSet presAssocID="{D0A1DD50-32CF-4E18-8B8D-79A5277B4512}" presName="spaceRect" presStyleCnt="0"/>
      <dgm:spPr/>
    </dgm:pt>
    <dgm:pt modelId="{8C3B3BDF-F47E-4740-B785-3CA3A4221EFD}" type="pres">
      <dgm:prSet presAssocID="{D0A1DD50-32CF-4E18-8B8D-79A5277B4512}" presName="parTx" presStyleLbl="revTx" presStyleIdx="0" presStyleCnt="6" custLinFactNeighborX="-11261" custLinFactNeighborY="-493">
        <dgm:presLayoutVars>
          <dgm:chMax val="0"/>
          <dgm:chPref val="0"/>
        </dgm:presLayoutVars>
      </dgm:prSet>
      <dgm:spPr/>
    </dgm:pt>
    <dgm:pt modelId="{3825BB09-7ADC-45E9-BC53-E3F9D6F97342}" type="pres">
      <dgm:prSet presAssocID="{D0A1DD50-32CF-4E18-8B8D-79A5277B4512}" presName="desTx" presStyleLbl="revTx" presStyleIdx="1" presStyleCnt="6" custScaleX="170495" custLinFactNeighborX="-21229" custLinFactNeighborY="-493">
        <dgm:presLayoutVars/>
      </dgm:prSet>
      <dgm:spPr/>
    </dgm:pt>
    <dgm:pt modelId="{6C719B92-492B-4A91-99E2-F567067523DD}" type="pres">
      <dgm:prSet presAssocID="{E5E41BCA-6AC7-4EF8-AB17-875F6771A955}" presName="sibTrans" presStyleCnt="0"/>
      <dgm:spPr/>
    </dgm:pt>
    <dgm:pt modelId="{A48E128E-FB89-42B8-8CD6-B791A98EB68F}" type="pres">
      <dgm:prSet presAssocID="{1C49B916-E3F4-4BCE-ACB1-1FF4150F77F8}" presName="compNode" presStyleCnt="0"/>
      <dgm:spPr/>
    </dgm:pt>
    <dgm:pt modelId="{2B47CCED-A570-452E-940E-9B2B43F1396F}" type="pres">
      <dgm:prSet presAssocID="{1C49B916-E3F4-4BCE-ACB1-1FF4150F77F8}" presName="bgRect" presStyleLbl="bgShp" presStyleIdx="1" presStyleCnt="3" custLinFactNeighborX="-431" custLinFactNeighborY="-4690"/>
      <dgm:spPr/>
    </dgm:pt>
    <dgm:pt modelId="{86698A05-F557-4B82-9E57-2D9D00D722DB}" type="pres">
      <dgm:prSet presAssocID="{1C49B916-E3F4-4BCE-ACB1-1FF4150F77F8}" presName="iconRect" presStyleLbl="node1" presStyleIdx="1" presStyleCnt="3" custLinFactNeighborX="-11642" custLinFactNeighborY="-194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осмонавт"/>
        </a:ext>
      </dgm:extLst>
    </dgm:pt>
    <dgm:pt modelId="{BB130272-FCDF-43F9-AF38-1CFEF9EE7F56}" type="pres">
      <dgm:prSet presAssocID="{1C49B916-E3F4-4BCE-ACB1-1FF4150F77F8}" presName="spaceRect" presStyleCnt="0"/>
      <dgm:spPr/>
    </dgm:pt>
    <dgm:pt modelId="{1488F9E6-99B2-43D2-918F-E5F9C2792965}" type="pres">
      <dgm:prSet presAssocID="{1C49B916-E3F4-4BCE-ACB1-1FF4150F77F8}" presName="parTx" presStyleLbl="revTx" presStyleIdx="2" presStyleCnt="6" custLinFactNeighborX="-14415" custLinFactNeighborY="-4690">
        <dgm:presLayoutVars>
          <dgm:chMax val="0"/>
          <dgm:chPref val="0"/>
        </dgm:presLayoutVars>
      </dgm:prSet>
      <dgm:spPr/>
    </dgm:pt>
    <dgm:pt modelId="{4F2DAE91-8204-4801-B8B7-1727DE57D4EF}" type="pres">
      <dgm:prSet presAssocID="{1C49B916-E3F4-4BCE-ACB1-1FF4150F77F8}" presName="desTx" presStyleLbl="revTx" presStyleIdx="3" presStyleCnt="6" custScaleX="186344" custLinFactNeighborX="-21521" custLinFactNeighborY="-4690">
        <dgm:presLayoutVars/>
      </dgm:prSet>
      <dgm:spPr/>
    </dgm:pt>
    <dgm:pt modelId="{D6AA62E2-54EA-4A3B-95CE-4E267F37E58E}" type="pres">
      <dgm:prSet presAssocID="{A15EE201-15A8-4D1F-90B7-854CB4713FCC}" presName="sibTrans" presStyleCnt="0"/>
      <dgm:spPr/>
    </dgm:pt>
    <dgm:pt modelId="{7C7FC5C1-1D6B-453A-8979-2CB0B8F008FA}" type="pres">
      <dgm:prSet presAssocID="{1B845863-A8C3-45D4-81FA-624FD6B614CE}" presName="compNode" presStyleCnt="0"/>
      <dgm:spPr/>
    </dgm:pt>
    <dgm:pt modelId="{DE96555F-42C8-4F57-B06E-842D9D797A19}" type="pres">
      <dgm:prSet presAssocID="{1B845863-A8C3-45D4-81FA-624FD6B614CE}" presName="bgRect" presStyleLbl="bgShp" presStyleIdx="2" presStyleCnt="3"/>
      <dgm:spPr/>
    </dgm:pt>
    <dgm:pt modelId="{0360845A-1DE1-44C4-9D82-1B417FE546BB}" type="pres">
      <dgm:prSet presAssocID="{1B845863-A8C3-45D4-81FA-624FD6B614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микроб со сплошной заливкой"/>
        </a:ext>
      </dgm:extLst>
    </dgm:pt>
    <dgm:pt modelId="{5CBC9564-1506-4B67-BECE-B0D9ADBEA2BC}" type="pres">
      <dgm:prSet presAssocID="{1B845863-A8C3-45D4-81FA-624FD6B614CE}" presName="spaceRect" presStyleCnt="0"/>
      <dgm:spPr/>
    </dgm:pt>
    <dgm:pt modelId="{B6AA2EE0-87CB-455B-995F-D82C8A932E35}" type="pres">
      <dgm:prSet presAssocID="{1B845863-A8C3-45D4-81FA-624FD6B614CE}" presName="parTx" presStyleLbl="revTx" presStyleIdx="4" presStyleCnt="6" custLinFactNeighborX="-10810" custLinFactNeighborY="-2478">
        <dgm:presLayoutVars>
          <dgm:chMax val="0"/>
          <dgm:chPref val="0"/>
        </dgm:presLayoutVars>
      </dgm:prSet>
      <dgm:spPr/>
    </dgm:pt>
    <dgm:pt modelId="{ACE40DDB-66F6-4EF7-8680-56028C846F3C}" type="pres">
      <dgm:prSet presAssocID="{1B845863-A8C3-45D4-81FA-624FD6B614CE}" presName="desTx" presStyleLbl="revTx" presStyleIdx="5" presStyleCnt="6" custScaleX="184022" custLinFactNeighborX="-18960" custLinFactNeighborY="-3545">
        <dgm:presLayoutVars/>
      </dgm:prSet>
      <dgm:spPr/>
    </dgm:pt>
  </dgm:ptLst>
  <dgm:cxnLst>
    <dgm:cxn modelId="{D10CDE01-996D-4BBD-8DBE-08B80F67D051}" srcId="{E9FB40F7-73AB-49F0-9816-59EB6B099C97}" destId="{D0A1DD50-32CF-4E18-8B8D-79A5277B4512}" srcOrd="0" destOrd="0" parTransId="{514ECB81-E46F-4257-A1B4-4CEA0B0F8632}" sibTransId="{E5E41BCA-6AC7-4EF8-AB17-875F6771A955}"/>
    <dgm:cxn modelId="{1BD88D0C-F5CE-4280-B892-931F8467F249}" type="presOf" srcId="{1B845863-A8C3-45D4-81FA-624FD6B614CE}" destId="{B6AA2EE0-87CB-455B-995F-D82C8A932E35}" srcOrd="0" destOrd="0" presId="urn:microsoft.com/office/officeart/2018/2/layout/IconVerticalSolidList"/>
    <dgm:cxn modelId="{5A273B11-479A-41FC-91B8-60DB3872A26A}" type="presOf" srcId="{D0A1DD50-32CF-4E18-8B8D-79A5277B4512}" destId="{8C3B3BDF-F47E-4740-B785-3CA3A4221EFD}" srcOrd="0" destOrd="0" presId="urn:microsoft.com/office/officeart/2018/2/layout/IconVerticalSolidList"/>
    <dgm:cxn modelId="{E1FF9D11-DCA8-48A5-8C51-DFA6BEBDC034}" type="presOf" srcId="{A7B1DB23-3BF5-4AC4-A42B-2416A046B620}" destId="{3825BB09-7ADC-45E9-BC53-E3F9D6F97342}" srcOrd="0" destOrd="0" presId="urn:microsoft.com/office/officeart/2018/2/layout/IconVerticalSolidList"/>
    <dgm:cxn modelId="{E36ADE1B-376B-47FB-9D2B-D77F6A0CC9CC}" srcId="{1C49B916-E3F4-4BCE-ACB1-1FF4150F77F8}" destId="{C1818118-30C9-48A5-A301-2B8FFF161373}" srcOrd="0" destOrd="0" parTransId="{37018F85-9282-42F9-A6A5-F48D930CDC56}" sibTransId="{9DDA0EF7-3D0A-4105-B536-963617D3AC45}"/>
    <dgm:cxn modelId="{47488D1D-535C-4B05-82C8-A53AAC7FB6F1}" type="presOf" srcId="{C1818118-30C9-48A5-A301-2B8FFF161373}" destId="{4F2DAE91-8204-4801-B8B7-1727DE57D4EF}" srcOrd="0" destOrd="0" presId="urn:microsoft.com/office/officeart/2018/2/layout/IconVerticalSolidList"/>
    <dgm:cxn modelId="{9C2FC21E-AD6A-4FEE-AD4D-4486F956B077}" srcId="{1B845863-A8C3-45D4-81FA-624FD6B614CE}" destId="{18E0B17F-7C6C-4DD6-B942-05AA6D3C5D43}" srcOrd="0" destOrd="0" parTransId="{161CDBA1-13AC-47A5-B018-F4970679E2A0}" sibTransId="{A70024D0-8EED-45AD-A700-CFCBD21AC43B}"/>
    <dgm:cxn modelId="{B5A85A23-7B2E-4396-9D06-59EE78270B83}" srcId="{D0A1DD50-32CF-4E18-8B8D-79A5277B4512}" destId="{A7B1DB23-3BF5-4AC4-A42B-2416A046B620}" srcOrd="0" destOrd="0" parTransId="{72C9B002-A7F8-415F-A078-2C8B7C2EF6DF}" sibTransId="{CBFCE9C9-DB8B-4604-AEAB-E9FF58BE7594}"/>
    <dgm:cxn modelId="{28431E41-07DC-40CF-9B54-F752A5F0ACE4}" type="presOf" srcId="{1C49B916-E3F4-4BCE-ACB1-1FF4150F77F8}" destId="{1488F9E6-99B2-43D2-918F-E5F9C2792965}" srcOrd="0" destOrd="0" presId="urn:microsoft.com/office/officeart/2018/2/layout/IconVerticalSolidList"/>
    <dgm:cxn modelId="{25343B80-7C5B-44BE-B42C-C0A7E042AD32}" srcId="{E9FB40F7-73AB-49F0-9816-59EB6B099C97}" destId="{1B845863-A8C3-45D4-81FA-624FD6B614CE}" srcOrd="2" destOrd="0" parTransId="{F177E130-16C4-4E9D-8C53-549D3E1D8C34}" sibTransId="{ED982F82-DEE8-414F-AFA4-DF5D8A39DFB7}"/>
    <dgm:cxn modelId="{713C4BA0-B068-4F51-9A2E-6B04BABAC79E}" srcId="{E9FB40F7-73AB-49F0-9816-59EB6B099C97}" destId="{1C49B916-E3F4-4BCE-ACB1-1FF4150F77F8}" srcOrd="1" destOrd="0" parTransId="{D53D77F5-AE63-4CFD-95E7-B458285A9DBD}" sibTransId="{A15EE201-15A8-4D1F-90B7-854CB4713FCC}"/>
    <dgm:cxn modelId="{4A4A4CB9-A418-4F6A-998C-8D7762B67CB9}" type="presOf" srcId="{18E0B17F-7C6C-4DD6-B942-05AA6D3C5D43}" destId="{ACE40DDB-66F6-4EF7-8680-56028C846F3C}" srcOrd="0" destOrd="0" presId="urn:microsoft.com/office/officeart/2018/2/layout/IconVerticalSolidList"/>
    <dgm:cxn modelId="{5ED84EF9-5C1F-444C-B975-459C79F89890}" type="presOf" srcId="{E9FB40F7-73AB-49F0-9816-59EB6B099C97}" destId="{0CB27A75-9EA6-4979-A467-C3AEE54AAF38}" srcOrd="0" destOrd="0" presId="urn:microsoft.com/office/officeart/2018/2/layout/IconVerticalSolidList"/>
    <dgm:cxn modelId="{A6C1E17A-A42D-4CD5-A663-3572039A4349}" type="presParOf" srcId="{0CB27A75-9EA6-4979-A467-C3AEE54AAF38}" destId="{414FE646-4194-417F-A7E4-1147BDC4D074}" srcOrd="0" destOrd="0" presId="urn:microsoft.com/office/officeart/2018/2/layout/IconVerticalSolidList"/>
    <dgm:cxn modelId="{11C59C3E-0B07-4DF4-9D72-E9C278031D64}" type="presParOf" srcId="{414FE646-4194-417F-A7E4-1147BDC4D074}" destId="{EB52C60D-266D-4695-87F0-36F035B7A204}" srcOrd="0" destOrd="0" presId="urn:microsoft.com/office/officeart/2018/2/layout/IconVerticalSolidList"/>
    <dgm:cxn modelId="{5A88BB06-54D4-4FC5-8303-FC4D59881763}" type="presParOf" srcId="{414FE646-4194-417F-A7E4-1147BDC4D074}" destId="{C16FD974-26AF-47C1-BB30-F821C516A22E}" srcOrd="1" destOrd="0" presId="urn:microsoft.com/office/officeart/2018/2/layout/IconVerticalSolidList"/>
    <dgm:cxn modelId="{4785ED06-6727-4A63-9584-0EC154644C50}" type="presParOf" srcId="{414FE646-4194-417F-A7E4-1147BDC4D074}" destId="{A017FC87-6B3A-4126-A928-3821983407A5}" srcOrd="2" destOrd="0" presId="urn:microsoft.com/office/officeart/2018/2/layout/IconVerticalSolidList"/>
    <dgm:cxn modelId="{79527EA0-09EB-4E69-AF7A-9FE509F55371}" type="presParOf" srcId="{414FE646-4194-417F-A7E4-1147BDC4D074}" destId="{8C3B3BDF-F47E-4740-B785-3CA3A4221EFD}" srcOrd="3" destOrd="0" presId="urn:microsoft.com/office/officeart/2018/2/layout/IconVerticalSolidList"/>
    <dgm:cxn modelId="{C70C0788-7704-4E38-8C35-286604761375}" type="presParOf" srcId="{414FE646-4194-417F-A7E4-1147BDC4D074}" destId="{3825BB09-7ADC-45E9-BC53-E3F9D6F97342}" srcOrd="4" destOrd="0" presId="urn:microsoft.com/office/officeart/2018/2/layout/IconVerticalSolidList"/>
    <dgm:cxn modelId="{71E9F225-3EA4-40F8-90C2-191E6DDA6893}" type="presParOf" srcId="{0CB27A75-9EA6-4979-A467-C3AEE54AAF38}" destId="{6C719B92-492B-4A91-99E2-F567067523DD}" srcOrd="1" destOrd="0" presId="urn:microsoft.com/office/officeart/2018/2/layout/IconVerticalSolidList"/>
    <dgm:cxn modelId="{FA1DF78C-FFCE-4303-8251-5AE78B19BFA1}" type="presParOf" srcId="{0CB27A75-9EA6-4979-A467-C3AEE54AAF38}" destId="{A48E128E-FB89-42B8-8CD6-B791A98EB68F}" srcOrd="2" destOrd="0" presId="urn:microsoft.com/office/officeart/2018/2/layout/IconVerticalSolidList"/>
    <dgm:cxn modelId="{F4838B73-4A89-488A-80CE-5F296C991915}" type="presParOf" srcId="{A48E128E-FB89-42B8-8CD6-B791A98EB68F}" destId="{2B47CCED-A570-452E-940E-9B2B43F1396F}" srcOrd="0" destOrd="0" presId="urn:microsoft.com/office/officeart/2018/2/layout/IconVerticalSolidList"/>
    <dgm:cxn modelId="{7D35D849-60F0-4246-9022-3DFBA0D2C269}" type="presParOf" srcId="{A48E128E-FB89-42B8-8CD6-B791A98EB68F}" destId="{86698A05-F557-4B82-9E57-2D9D00D722DB}" srcOrd="1" destOrd="0" presId="urn:microsoft.com/office/officeart/2018/2/layout/IconVerticalSolidList"/>
    <dgm:cxn modelId="{6803A781-E292-4615-B5B3-A89E8FF3714B}" type="presParOf" srcId="{A48E128E-FB89-42B8-8CD6-B791A98EB68F}" destId="{BB130272-FCDF-43F9-AF38-1CFEF9EE7F56}" srcOrd="2" destOrd="0" presId="urn:microsoft.com/office/officeart/2018/2/layout/IconVerticalSolidList"/>
    <dgm:cxn modelId="{0019031B-594D-4C65-9FB7-48F4748334CD}" type="presParOf" srcId="{A48E128E-FB89-42B8-8CD6-B791A98EB68F}" destId="{1488F9E6-99B2-43D2-918F-E5F9C2792965}" srcOrd="3" destOrd="0" presId="urn:microsoft.com/office/officeart/2018/2/layout/IconVerticalSolidList"/>
    <dgm:cxn modelId="{FE82D9BA-D66D-4AAC-AE5D-ABD66CFEDB71}" type="presParOf" srcId="{A48E128E-FB89-42B8-8CD6-B791A98EB68F}" destId="{4F2DAE91-8204-4801-B8B7-1727DE57D4EF}" srcOrd="4" destOrd="0" presId="urn:microsoft.com/office/officeart/2018/2/layout/IconVerticalSolidList"/>
    <dgm:cxn modelId="{B3BFCD2C-06A5-432A-A18A-6C2357635E95}" type="presParOf" srcId="{0CB27A75-9EA6-4979-A467-C3AEE54AAF38}" destId="{D6AA62E2-54EA-4A3B-95CE-4E267F37E58E}" srcOrd="3" destOrd="0" presId="urn:microsoft.com/office/officeart/2018/2/layout/IconVerticalSolidList"/>
    <dgm:cxn modelId="{DB2DDB36-4F35-4FD3-81B0-C813985120CC}" type="presParOf" srcId="{0CB27A75-9EA6-4979-A467-C3AEE54AAF38}" destId="{7C7FC5C1-1D6B-453A-8979-2CB0B8F008FA}" srcOrd="4" destOrd="0" presId="urn:microsoft.com/office/officeart/2018/2/layout/IconVerticalSolidList"/>
    <dgm:cxn modelId="{3C945438-394E-4A23-9F86-04BBE73D000B}" type="presParOf" srcId="{7C7FC5C1-1D6B-453A-8979-2CB0B8F008FA}" destId="{DE96555F-42C8-4F57-B06E-842D9D797A19}" srcOrd="0" destOrd="0" presId="urn:microsoft.com/office/officeart/2018/2/layout/IconVerticalSolidList"/>
    <dgm:cxn modelId="{DED955AF-E8A5-4A74-AE1C-78FDB1794378}" type="presParOf" srcId="{7C7FC5C1-1D6B-453A-8979-2CB0B8F008FA}" destId="{0360845A-1DE1-44C4-9D82-1B417FE546BB}" srcOrd="1" destOrd="0" presId="urn:microsoft.com/office/officeart/2018/2/layout/IconVerticalSolidList"/>
    <dgm:cxn modelId="{BFFAB4FB-3304-4ECD-A6E9-CA3FDDF12AD5}" type="presParOf" srcId="{7C7FC5C1-1D6B-453A-8979-2CB0B8F008FA}" destId="{5CBC9564-1506-4B67-BECE-B0D9ADBEA2BC}" srcOrd="2" destOrd="0" presId="urn:microsoft.com/office/officeart/2018/2/layout/IconVerticalSolidList"/>
    <dgm:cxn modelId="{BC415B89-E4AC-48C7-89AE-176D75A28529}" type="presParOf" srcId="{7C7FC5C1-1D6B-453A-8979-2CB0B8F008FA}" destId="{B6AA2EE0-87CB-455B-995F-D82C8A932E35}" srcOrd="3" destOrd="0" presId="urn:microsoft.com/office/officeart/2018/2/layout/IconVerticalSolidList"/>
    <dgm:cxn modelId="{DE4C0DA9-653B-4C8D-8B69-BD42E599226A}" type="presParOf" srcId="{7C7FC5C1-1D6B-453A-8979-2CB0B8F008FA}" destId="{ACE40DDB-66F6-4EF7-8680-56028C846F3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8DFB49-1BB5-4E99-A9D5-232759C95FE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5E703B-34B2-4C0C-923F-971B1EA40196}">
      <dgm:prSet custT="1"/>
      <dgm:spPr/>
      <dgm:t>
        <a:bodyPr/>
        <a:lstStyle/>
        <a:p>
          <a:r>
            <a:rPr lang="ru-RU" sz="1800" dirty="0"/>
            <a:t>1) Недостаток данных из-за конфиденциальности информации</a:t>
          </a:r>
          <a:endParaRPr lang="en-US" sz="1800" dirty="0"/>
        </a:p>
      </dgm:t>
    </dgm:pt>
    <dgm:pt modelId="{69F3883F-C0ED-4355-BA74-4C03CDBDF56A}" type="parTrans" cxnId="{2FF99403-2EA4-4EDB-82FB-187E1A8885EF}">
      <dgm:prSet/>
      <dgm:spPr/>
      <dgm:t>
        <a:bodyPr/>
        <a:lstStyle/>
        <a:p>
          <a:endParaRPr lang="en-US"/>
        </a:p>
      </dgm:t>
    </dgm:pt>
    <dgm:pt modelId="{4ECB6329-9DA3-4986-8F3A-088F2B137A63}" type="sibTrans" cxnId="{2FF99403-2EA4-4EDB-82FB-187E1A8885EF}">
      <dgm:prSet/>
      <dgm:spPr/>
      <dgm:t>
        <a:bodyPr/>
        <a:lstStyle/>
        <a:p>
          <a:endParaRPr lang="en-US"/>
        </a:p>
      </dgm:t>
    </dgm:pt>
    <dgm:pt modelId="{232A7C10-2CC2-4FCE-9D73-C57D045A4B8B}">
      <dgm:prSet custT="1"/>
      <dgm:spPr/>
      <dgm:t>
        <a:bodyPr/>
        <a:lstStyle/>
        <a:p>
          <a:r>
            <a:rPr lang="ru-RU" sz="1800" dirty="0"/>
            <a:t>2) Данные должны быть размечены специалистом</a:t>
          </a:r>
          <a:endParaRPr lang="en-US" sz="1800" dirty="0"/>
        </a:p>
      </dgm:t>
    </dgm:pt>
    <dgm:pt modelId="{9DB6C8B4-4504-4E39-9DCE-EA812D63F962}" type="parTrans" cxnId="{095664F0-72BF-4D3B-BD39-DAF3BBEE157F}">
      <dgm:prSet/>
      <dgm:spPr/>
      <dgm:t>
        <a:bodyPr/>
        <a:lstStyle/>
        <a:p>
          <a:endParaRPr lang="en-US"/>
        </a:p>
      </dgm:t>
    </dgm:pt>
    <dgm:pt modelId="{4DB22302-6BEF-4464-A59D-EE94DECAA19C}" type="sibTrans" cxnId="{095664F0-72BF-4D3B-BD39-DAF3BBEE157F}">
      <dgm:prSet/>
      <dgm:spPr/>
      <dgm:t>
        <a:bodyPr/>
        <a:lstStyle/>
        <a:p>
          <a:endParaRPr lang="en-US"/>
        </a:p>
      </dgm:t>
    </dgm:pt>
    <dgm:pt modelId="{98131789-912B-49FB-9F56-76864C74B3BC}">
      <dgm:prSet custT="1"/>
      <dgm:spPr/>
      <dgm:t>
        <a:bodyPr/>
        <a:lstStyle/>
        <a:p>
          <a:r>
            <a:rPr lang="ru-RU" sz="1800" dirty="0"/>
            <a:t>3) Стандартные методы аугментации не подходят </a:t>
          </a:r>
          <a:endParaRPr lang="en-US" sz="1800" dirty="0"/>
        </a:p>
      </dgm:t>
    </dgm:pt>
    <dgm:pt modelId="{4A5C8269-5ED6-46DA-8B97-0C0B0FFC8076}" type="parTrans" cxnId="{6EF68052-BDB2-466F-BD83-1D070FFEB928}">
      <dgm:prSet/>
      <dgm:spPr/>
      <dgm:t>
        <a:bodyPr/>
        <a:lstStyle/>
        <a:p>
          <a:endParaRPr lang="en-US"/>
        </a:p>
      </dgm:t>
    </dgm:pt>
    <dgm:pt modelId="{7BD7E581-D673-4EAB-BE78-28BA66D817C5}" type="sibTrans" cxnId="{6EF68052-BDB2-466F-BD83-1D070FFEB928}">
      <dgm:prSet/>
      <dgm:spPr/>
      <dgm:t>
        <a:bodyPr/>
        <a:lstStyle/>
        <a:p>
          <a:endParaRPr lang="en-US"/>
        </a:p>
      </dgm:t>
    </dgm:pt>
    <dgm:pt modelId="{0D4A8368-6BFB-46B2-8F58-490C9B10AFD7}">
      <dgm:prSet custT="1"/>
      <dgm:spPr/>
      <dgm:t>
        <a:bodyPr/>
        <a:lstStyle/>
        <a:p>
          <a:r>
            <a:rPr lang="ru-RU" sz="1800" dirty="0"/>
            <a:t>4) Дисбаланс классов – здоровых сильно больше, чем больных</a:t>
          </a:r>
          <a:endParaRPr lang="en-US" sz="1800" dirty="0"/>
        </a:p>
      </dgm:t>
    </dgm:pt>
    <dgm:pt modelId="{9F7646D8-A810-4C11-8512-95142292BC7A}" type="parTrans" cxnId="{15243403-15EF-4CE1-9568-3B454A065DC1}">
      <dgm:prSet/>
      <dgm:spPr/>
      <dgm:t>
        <a:bodyPr/>
        <a:lstStyle/>
        <a:p>
          <a:endParaRPr lang="en-US"/>
        </a:p>
      </dgm:t>
    </dgm:pt>
    <dgm:pt modelId="{4532CD16-8C45-4470-BC8F-8DE55E2544BA}" type="sibTrans" cxnId="{15243403-15EF-4CE1-9568-3B454A065DC1}">
      <dgm:prSet/>
      <dgm:spPr/>
      <dgm:t>
        <a:bodyPr/>
        <a:lstStyle/>
        <a:p>
          <a:endParaRPr lang="en-US"/>
        </a:p>
      </dgm:t>
    </dgm:pt>
    <dgm:pt modelId="{1F6F088A-176D-8F49-ABB2-1D2EA7F529F7}">
      <dgm:prSet custT="1"/>
      <dgm:spPr/>
      <dgm:t>
        <a:bodyPr/>
        <a:lstStyle/>
        <a:p>
          <a:r>
            <a:rPr lang="ru-RU" sz="1800" dirty="0"/>
            <a:t>5) Модели </a:t>
          </a:r>
          <a:r>
            <a:rPr lang="ru-RU" sz="1800" dirty="0" err="1"/>
            <a:t>M</a:t>
          </a:r>
          <a:r>
            <a:rPr lang="en-US" sz="1800" dirty="0"/>
            <a:t>L/DL </a:t>
          </a:r>
          <a:r>
            <a:rPr lang="ru-RU" sz="1800" dirty="0"/>
            <a:t>будут переобучаться на небольшом </a:t>
          </a:r>
          <a:r>
            <a:rPr lang="ru-RU" sz="1800" dirty="0" err="1"/>
            <a:t>датасете</a:t>
          </a:r>
          <a:r>
            <a:rPr lang="ru-RU" sz="1800" dirty="0"/>
            <a:t> </a:t>
          </a:r>
        </a:p>
      </dgm:t>
    </dgm:pt>
    <dgm:pt modelId="{DA95D152-4EFF-214C-99FC-E3BC8EFA379A}" type="parTrans" cxnId="{5344C44C-4C9F-6D41-9ADB-3472DA69AFDA}">
      <dgm:prSet/>
      <dgm:spPr/>
      <dgm:t>
        <a:bodyPr/>
        <a:lstStyle/>
        <a:p>
          <a:endParaRPr lang="ru-RU"/>
        </a:p>
      </dgm:t>
    </dgm:pt>
    <dgm:pt modelId="{6F526110-C062-024D-A552-3A83D50E2720}" type="sibTrans" cxnId="{5344C44C-4C9F-6D41-9ADB-3472DA69AFDA}">
      <dgm:prSet/>
      <dgm:spPr/>
      <dgm:t>
        <a:bodyPr/>
        <a:lstStyle/>
        <a:p>
          <a:endParaRPr lang="ru-RU"/>
        </a:p>
      </dgm:t>
    </dgm:pt>
    <dgm:pt modelId="{18147FBC-A0DB-1D4B-8155-25B3BF779104}" type="pres">
      <dgm:prSet presAssocID="{358DFB49-1BB5-4E99-A9D5-232759C95FED}" presName="vert0" presStyleCnt="0">
        <dgm:presLayoutVars>
          <dgm:dir/>
          <dgm:animOne val="branch"/>
          <dgm:animLvl val="lvl"/>
        </dgm:presLayoutVars>
      </dgm:prSet>
      <dgm:spPr/>
    </dgm:pt>
    <dgm:pt modelId="{2E952EB4-B08B-484E-814F-8C56A6AA4861}" type="pres">
      <dgm:prSet presAssocID="{395E703B-34B2-4C0C-923F-971B1EA40196}" presName="thickLine" presStyleLbl="alignNode1" presStyleIdx="0" presStyleCnt="5"/>
      <dgm:spPr/>
    </dgm:pt>
    <dgm:pt modelId="{0E874ECE-B27A-E241-A483-61B845489D3D}" type="pres">
      <dgm:prSet presAssocID="{395E703B-34B2-4C0C-923F-971B1EA40196}" presName="horz1" presStyleCnt="0"/>
      <dgm:spPr/>
    </dgm:pt>
    <dgm:pt modelId="{BF2FD787-A4B4-0041-832E-627D5C40465B}" type="pres">
      <dgm:prSet presAssocID="{395E703B-34B2-4C0C-923F-971B1EA40196}" presName="tx1" presStyleLbl="revTx" presStyleIdx="0" presStyleCnt="5"/>
      <dgm:spPr/>
    </dgm:pt>
    <dgm:pt modelId="{90DC6F05-9593-954A-97F0-BCADBFEE0DF2}" type="pres">
      <dgm:prSet presAssocID="{395E703B-34B2-4C0C-923F-971B1EA40196}" presName="vert1" presStyleCnt="0"/>
      <dgm:spPr/>
    </dgm:pt>
    <dgm:pt modelId="{4BA8BEA3-ED7B-6249-9256-510072CC7010}" type="pres">
      <dgm:prSet presAssocID="{232A7C10-2CC2-4FCE-9D73-C57D045A4B8B}" presName="thickLine" presStyleLbl="alignNode1" presStyleIdx="1" presStyleCnt="5"/>
      <dgm:spPr/>
    </dgm:pt>
    <dgm:pt modelId="{B4659EAC-B954-AF43-A62D-B4E8812134F8}" type="pres">
      <dgm:prSet presAssocID="{232A7C10-2CC2-4FCE-9D73-C57D045A4B8B}" presName="horz1" presStyleCnt="0"/>
      <dgm:spPr/>
    </dgm:pt>
    <dgm:pt modelId="{8160963F-0969-F949-9A96-B0355A7E2D92}" type="pres">
      <dgm:prSet presAssocID="{232A7C10-2CC2-4FCE-9D73-C57D045A4B8B}" presName="tx1" presStyleLbl="revTx" presStyleIdx="1" presStyleCnt="5"/>
      <dgm:spPr/>
    </dgm:pt>
    <dgm:pt modelId="{A98CE29E-1F88-4247-9C57-08EDDEF801EE}" type="pres">
      <dgm:prSet presAssocID="{232A7C10-2CC2-4FCE-9D73-C57D045A4B8B}" presName="vert1" presStyleCnt="0"/>
      <dgm:spPr/>
    </dgm:pt>
    <dgm:pt modelId="{263BD71C-6F19-D142-B04F-30F18A07D6E3}" type="pres">
      <dgm:prSet presAssocID="{98131789-912B-49FB-9F56-76864C74B3BC}" presName="thickLine" presStyleLbl="alignNode1" presStyleIdx="2" presStyleCnt="5"/>
      <dgm:spPr/>
    </dgm:pt>
    <dgm:pt modelId="{2F938895-863A-6E4E-A0B6-BF1925382DD3}" type="pres">
      <dgm:prSet presAssocID="{98131789-912B-49FB-9F56-76864C74B3BC}" presName="horz1" presStyleCnt="0"/>
      <dgm:spPr/>
    </dgm:pt>
    <dgm:pt modelId="{E425B0CF-7991-244A-9CE9-FBA0700EF9BE}" type="pres">
      <dgm:prSet presAssocID="{98131789-912B-49FB-9F56-76864C74B3BC}" presName="tx1" presStyleLbl="revTx" presStyleIdx="2" presStyleCnt="5"/>
      <dgm:spPr/>
    </dgm:pt>
    <dgm:pt modelId="{C1F43B8A-38B7-E946-AFEB-D3DD27634B8A}" type="pres">
      <dgm:prSet presAssocID="{98131789-912B-49FB-9F56-76864C74B3BC}" presName="vert1" presStyleCnt="0"/>
      <dgm:spPr/>
    </dgm:pt>
    <dgm:pt modelId="{E0F0F39E-4F65-D443-8BC4-E628CC82F6BD}" type="pres">
      <dgm:prSet presAssocID="{0D4A8368-6BFB-46B2-8F58-490C9B10AFD7}" presName="thickLine" presStyleLbl="alignNode1" presStyleIdx="3" presStyleCnt="5"/>
      <dgm:spPr/>
    </dgm:pt>
    <dgm:pt modelId="{A7408C0C-F28D-F540-A80A-2E19DDB638C4}" type="pres">
      <dgm:prSet presAssocID="{0D4A8368-6BFB-46B2-8F58-490C9B10AFD7}" presName="horz1" presStyleCnt="0"/>
      <dgm:spPr/>
    </dgm:pt>
    <dgm:pt modelId="{B5C71DBA-C5FB-094D-80C4-D57E8DD344CA}" type="pres">
      <dgm:prSet presAssocID="{0D4A8368-6BFB-46B2-8F58-490C9B10AFD7}" presName="tx1" presStyleLbl="revTx" presStyleIdx="3" presStyleCnt="5"/>
      <dgm:spPr/>
    </dgm:pt>
    <dgm:pt modelId="{928E71DF-8154-0D42-A72B-4AF37310A6DC}" type="pres">
      <dgm:prSet presAssocID="{0D4A8368-6BFB-46B2-8F58-490C9B10AFD7}" presName="vert1" presStyleCnt="0"/>
      <dgm:spPr/>
    </dgm:pt>
    <dgm:pt modelId="{6E5F1B76-E74E-E04C-9C44-721EA8D0607F}" type="pres">
      <dgm:prSet presAssocID="{1F6F088A-176D-8F49-ABB2-1D2EA7F529F7}" presName="thickLine" presStyleLbl="alignNode1" presStyleIdx="4" presStyleCnt="5"/>
      <dgm:spPr/>
    </dgm:pt>
    <dgm:pt modelId="{782DE2E3-76CB-FB40-B766-7C1CA98574DD}" type="pres">
      <dgm:prSet presAssocID="{1F6F088A-176D-8F49-ABB2-1D2EA7F529F7}" presName="horz1" presStyleCnt="0"/>
      <dgm:spPr/>
    </dgm:pt>
    <dgm:pt modelId="{85D3BCD5-CB99-9842-A540-CE7B0C1778C7}" type="pres">
      <dgm:prSet presAssocID="{1F6F088A-176D-8F49-ABB2-1D2EA7F529F7}" presName="tx1" presStyleLbl="revTx" presStyleIdx="4" presStyleCnt="5"/>
      <dgm:spPr/>
    </dgm:pt>
    <dgm:pt modelId="{3B100C21-6626-7B4B-A8C0-089A860D90E9}" type="pres">
      <dgm:prSet presAssocID="{1F6F088A-176D-8F49-ABB2-1D2EA7F529F7}" presName="vert1" presStyleCnt="0"/>
      <dgm:spPr/>
    </dgm:pt>
  </dgm:ptLst>
  <dgm:cxnLst>
    <dgm:cxn modelId="{15243403-15EF-4CE1-9568-3B454A065DC1}" srcId="{358DFB49-1BB5-4E99-A9D5-232759C95FED}" destId="{0D4A8368-6BFB-46B2-8F58-490C9B10AFD7}" srcOrd="3" destOrd="0" parTransId="{9F7646D8-A810-4C11-8512-95142292BC7A}" sibTransId="{4532CD16-8C45-4470-BC8F-8DE55E2544BA}"/>
    <dgm:cxn modelId="{2FF99403-2EA4-4EDB-82FB-187E1A8885EF}" srcId="{358DFB49-1BB5-4E99-A9D5-232759C95FED}" destId="{395E703B-34B2-4C0C-923F-971B1EA40196}" srcOrd="0" destOrd="0" parTransId="{69F3883F-C0ED-4355-BA74-4C03CDBDF56A}" sibTransId="{4ECB6329-9DA3-4986-8F3A-088F2B137A63}"/>
    <dgm:cxn modelId="{D1D08A23-11DF-E047-B840-507557F912D9}" type="presOf" srcId="{358DFB49-1BB5-4E99-A9D5-232759C95FED}" destId="{18147FBC-A0DB-1D4B-8155-25B3BF779104}" srcOrd="0" destOrd="0" presId="urn:microsoft.com/office/officeart/2008/layout/LinedList"/>
    <dgm:cxn modelId="{5344C44C-4C9F-6D41-9ADB-3472DA69AFDA}" srcId="{358DFB49-1BB5-4E99-A9D5-232759C95FED}" destId="{1F6F088A-176D-8F49-ABB2-1D2EA7F529F7}" srcOrd="4" destOrd="0" parTransId="{DA95D152-4EFF-214C-99FC-E3BC8EFA379A}" sibTransId="{6F526110-C062-024D-A552-3A83D50E2720}"/>
    <dgm:cxn modelId="{6EF68052-BDB2-466F-BD83-1D070FFEB928}" srcId="{358DFB49-1BB5-4E99-A9D5-232759C95FED}" destId="{98131789-912B-49FB-9F56-76864C74B3BC}" srcOrd="2" destOrd="0" parTransId="{4A5C8269-5ED6-46DA-8B97-0C0B0FFC8076}" sibTransId="{7BD7E581-D673-4EAB-BE78-28BA66D817C5}"/>
    <dgm:cxn modelId="{47D69D71-88CF-4A4A-B515-33C9331EC964}" type="presOf" srcId="{395E703B-34B2-4C0C-923F-971B1EA40196}" destId="{BF2FD787-A4B4-0041-832E-627D5C40465B}" srcOrd="0" destOrd="0" presId="urn:microsoft.com/office/officeart/2008/layout/LinedList"/>
    <dgm:cxn modelId="{08C7928F-3D9D-F346-BF83-DF0BE168519B}" type="presOf" srcId="{98131789-912B-49FB-9F56-76864C74B3BC}" destId="{E425B0CF-7991-244A-9CE9-FBA0700EF9BE}" srcOrd="0" destOrd="0" presId="urn:microsoft.com/office/officeart/2008/layout/LinedList"/>
    <dgm:cxn modelId="{1837A4AB-0C5C-BE46-B89A-1B78D4D80A94}" type="presOf" srcId="{0D4A8368-6BFB-46B2-8F58-490C9B10AFD7}" destId="{B5C71DBA-C5FB-094D-80C4-D57E8DD344CA}" srcOrd="0" destOrd="0" presId="urn:microsoft.com/office/officeart/2008/layout/LinedList"/>
    <dgm:cxn modelId="{27EF3CAF-34D7-9F41-A7DA-D6E085C83BAF}" type="presOf" srcId="{232A7C10-2CC2-4FCE-9D73-C57D045A4B8B}" destId="{8160963F-0969-F949-9A96-B0355A7E2D92}" srcOrd="0" destOrd="0" presId="urn:microsoft.com/office/officeart/2008/layout/LinedList"/>
    <dgm:cxn modelId="{A126EFD1-CB3D-8046-96D6-E77D63CE11CD}" type="presOf" srcId="{1F6F088A-176D-8F49-ABB2-1D2EA7F529F7}" destId="{85D3BCD5-CB99-9842-A540-CE7B0C1778C7}" srcOrd="0" destOrd="0" presId="urn:microsoft.com/office/officeart/2008/layout/LinedList"/>
    <dgm:cxn modelId="{095664F0-72BF-4D3B-BD39-DAF3BBEE157F}" srcId="{358DFB49-1BB5-4E99-A9D5-232759C95FED}" destId="{232A7C10-2CC2-4FCE-9D73-C57D045A4B8B}" srcOrd="1" destOrd="0" parTransId="{9DB6C8B4-4504-4E39-9DCE-EA812D63F962}" sibTransId="{4DB22302-6BEF-4464-A59D-EE94DECAA19C}"/>
    <dgm:cxn modelId="{F5B10FF9-611C-D045-A6F7-A2EB8F6474D8}" type="presParOf" srcId="{18147FBC-A0DB-1D4B-8155-25B3BF779104}" destId="{2E952EB4-B08B-484E-814F-8C56A6AA4861}" srcOrd="0" destOrd="0" presId="urn:microsoft.com/office/officeart/2008/layout/LinedList"/>
    <dgm:cxn modelId="{4687B2EF-266C-CD4C-BE8C-5ED943FA8C3F}" type="presParOf" srcId="{18147FBC-A0DB-1D4B-8155-25B3BF779104}" destId="{0E874ECE-B27A-E241-A483-61B845489D3D}" srcOrd="1" destOrd="0" presId="urn:microsoft.com/office/officeart/2008/layout/LinedList"/>
    <dgm:cxn modelId="{C75AF6B8-55A9-7B47-81B6-FE5679219678}" type="presParOf" srcId="{0E874ECE-B27A-E241-A483-61B845489D3D}" destId="{BF2FD787-A4B4-0041-832E-627D5C40465B}" srcOrd="0" destOrd="0" presId="urn:microsoft.com/office/officeart/2008/layout/LinedList"/>
    <dgm:cxn modelId="{6DF32D0A-B1C8-D646-A396-AA6317E77ADA}" type="presParOf" srcId="{0E874ECE-B27A-E241-A483-61B845489D3D}" destId="{90DC6F05-9593-954A-97F0-BCADBFEE0DF2}" srcOrd="1" destOrd="0" presId="urn:microsoft.com/office/officeart/2008/layout/LinedList"/>
    <dgm:cxn modelId="{55AA9FE0-F2AB-3542-84A9-38C3DF529D11}" type="presParOf" srcId="{18147FBC-A0DB-1D4B-8155-25B3BF779104}" destId="{4BA8BEA3-ED7B-6249-9256-510072CC7010}" srcOrd="2" destOrd="0" presId="urn:microsoft.com/office/officeart/2008/layout/LinedList"/>
    <dgm:cxn modelId="{59853623-73A7-2447-8C8B-FF457D2DD8F0}" type="presParOf" srcId="{18147FBC-A0DB-1D4B-8155-25B3BF779104}" destId="{B4659EAC-B954-AF43-A62D-B4E8812134F8}" srcOrd="3" destOrd="0" presId="urn:microsoft.com/office/officeart/2008/layout/LinedList"/>
    <dgm:cxn modelId="{04340626-EFC1-E14D-BE10-8F3E1D302049}" type="presParOf" srcId="{B4659EAC-B954-AF43-A62D-B4E8812134F8}" destId="{8160963F-0969-F949-9A96-B0355A7E2D92}" srcOrd="0" destOrd="0" presId="urn:microsoft.com/office/officeart/2008/layout/LinedList"/>
    <dgm:cxn modelId="{CFCF6E43-7EC2-8945-93FF-4302BAE602B5}" type="presParOf" srcId="{B4659EAC-B954-AF43-A62D-B4E8812134F8}" destId="{A98CE29E-1F88-4247-9C57-08EDDEF801EE}" srcOrd="1" destOrd="0" presId="urn:microsoft.com/office/officeart/2008/layout/LinedList"/>
    <dgm:cxn modelId="{16BD77E8-3B77-114B-9B2B-529AA0D62E3A}" type="presParOf" srcId="{18147FBC-A0DB-1D4B-8155-25B3BF779104}" destId="{263BD71C-6F19-D142-B04F-30F18A07D6E3}" srcOrd="4" destOrd="0" presId="urn:microsoft.com/office/officeart/2008/layout/LinedList"/>
    <dgm:cxn modelId="{B476052D-8FD4-6F47-A8A3-2351C6B2C41E}" type="presParOf" srcId="{18147FBC-A0DB-1D4B-8155-25B3BF779104}" destId="{2F938895-863A-6E4E-A0B6-BF1925382DD3}" srcOrd="5" destOrd="0" presId="urn:microsoft.com/office/officeart/2008/layout/LinedList"/>
    <dgm:cxn modelId="{5A750E31-B6A9-524F-A3FA-0D8027AC1F9B}" type="presParOf" srcId="{2F938895-863A-6E4E-A0B6-BF1925382DD3}" destId="{E425B0CF-7991-244A-9CE9-FBA0700EF9BE}" srcOrd="0" destOrd="0" presId="urn:microsoft.com/office/officeart/2008/layout/LinedList"/>
    <dgm:cxn modelId="{3080D9DC-7A31-0C4D-8D43-B9F49FF43E59}" type="presParOf" srcId="{2F938895-863A-6E4E-A0B6-BF1925382DD3}" destId="{C1F43B8A-38B7-E946-AFEB-D3DD27634B8A}" srcOrd="1" destOrd="0" presId="urn:microsoft.com/office/officeart/2008/layout/LinedList"/>
    <dgm:cxn modelId="{DA1CE9B8-B73E-5E4A-9C4E-287E48ABA8C8}" type="presParOf" srcId="{18147FBC-A0DB-1D4B-8155-25B3BF779104}" destId="{E0F0F39E-4F65-D443-8BC4-E628CC82F6BD}" srcOrd="6" destOrd="0" presId="urn:microsoft.com/office/officeart/2008/layout/LinedList"/>
    <dgm:cxn modelId="{D8D613A9-732D-BA45-A991-155CB4F23313}" type="presParOf" srcId="{18147FBC-A0DB-1D4B-8155-25B3BF779104}" destId="{A7408C0C-F28D-F540-A80A-2E19DDB638C4}" srcOrd="7" destOrd="0" presId="urn:microsoft.com/office/officeart/2008/layout/LinedList"/>
    <dgm:cxn modelId="{13A83AA3-2874-9743-A731-91465189BDA7}" type="presParOf" srcId="{A7408C0C-F28D-F540-A80A-2E19DDB638C4}" destId="{B5C71DBA-C5FB-094D-80C4-D57E8DD344CA}" srcOrd="0" destOrd="0" presId="urn:microsoft.com/office/officeart/2008/layout/LinedList"/>
    <dgm:cxn modelId="{D5146673-3798-FE43-A6F3-4788BBBED15C}" type="presParOf" srcId="{A7408C0C-F28D-F540-A80A-2E19DDB638C4}" destId="{928E71DF-8154-0D42-A72B-4AF37310A6DC}" srcOrd="1" destOrd="0" presId="urn:microsoft.com/office/officeart/2008/layout/LinedList"/>
    <dgm:cxn modelId="{F6EF6E64-DB26-564F-A361-25D4284F970A}" type="presParOf" srcId="{18147FBC-A0DB-1D4B-8155-25B3BF779104}" destId="{6E5F1B76-E74E-E04C-9C44-721EA8D0607F}" srcOrd="8" destOrd="0" presId="urn:microsoft.com/office/officeart/2008/layout/LinedList"/>
    <dgm:cxn modelId="{4B503C6D-7201-DE40-8C9D-DAA2ECC00824}" type="presParOf" srcId="{18147FBC-A0DB-1D4B-8155-25B3BF779104}" destId="{782DE2E3-76CB-FB40-B766-7C1CA98574DD}" srcOrd="9" destOrd="0" presId="urn:microsoft.com/office/officeart/2008/layout/LinedList"/>
    <dgm:cxn modelId="{5CB4CF96-E531-A44D-9C12-2FD9AA73A9BC}" type="presParOf" srcId="{782DE2E3-76CB-FB40-B766-7C1CA98574DD}" destId="{85D3BCD5-CB99-9842-A540-CE7B0C1778C7}" srcOrd="0" destOrd="0" presId="urn:microsoft.com/office/officeart/2008/layout/LinedList"/>
    <dgm:cxn modelId="{C848CCED-22F2-2343-9CB6-B7320CE44468}" type="presParOf" srcId="{782DE2E3-76CB-FB40-B766-7C1CA98574DD}" destId="{3B100C21-6626-7B4B-A8C0-089A860D90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2C60D-266D-4695-87F0-36F035B7A204}">
      <dsp:nvSpPr>
        <dsp:cNvPr id="0" name=""/>
        <dsp:cNvSpPr/>
      </dsp:nvSpPr>
      <dsp:spPr>
        <a:xfrm>
          <a:off x="-372763" y="5544"/>
          <a:ext cx="5245560" cy="9962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FD974-26AF-47C1-BB30-F821C516A22E}">
      <dsp:nvSpPr>
        <dsp:cNvPr id="0" name=""/>
        <dsp:cNvSpPr/>
      </dsp:nvSpPr>
      <dsp:spPr>
        <a:xfrm>
          <a:off x="-71385" y="224795"/>
          <a:ext cx="547960" cy="547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B3BDF-F47E-4740-B785-3CA3A4221EFD}">
      <dsp:nvSpPr>
        <dsp:cNvPr id="0" name=""/>
        <dsp:cNvSpPr/>
      </dsp:nvSpPr>
      <dsp:spPr>
        <a:xfrm>
          <a:off x="512137" y="633"/>
          <a:ext cx="2360502" cy="996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41" tIns="105441" rIns="105441" bIns="1054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dirty="0"/>
            <a:t>Общая обстановка:</a:t>
          </a:r>
          <a:endParaRPr lang="en-US" sz="2200" kern="1200" dirty="0"/>
        </a:p>
      </dsp:txBody>
      <dsp:txXfrm>
        <a:off x="512137" y="633"/>
        <a:ext cx="2360502" cy="996292"/>
      </dsp:txXfrm>
    </dsp:sp>
    <dsp:sp modelId="{3825BB09-7ADC-45E9-BC53-E3F9D6F97342}">
      <dsp:nvSpPr>
        <dsp:cNvPr id="0" name=""/>
        <dsp:cNvSpPr/>
      </dsp:nvSpPr>
      <dsp:spPr>
        <a:xfrm>
          <a:off x="2160231" y="633"/>
          <a:ext cx="2953126" cy="996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41" tIns="105441" rIns="105441" bIns="10544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0" kern="1200" dirty="0"/>
            <a:t>32% смертей в мире от инсультов, тромбов и сердечных приступов</a:t>
          </a:r>
          <a:endParaRPr lang="en-US" sz="1700" kern="1200" dirty="0"/>
        </a:p>
      </dsp:txBody>
      <dsp:txXfrm>
        <a:off x="2160231" y="633"/>
        <a:ext cx="2953126" cy="996292"/>
      </dsp:txXfrm>
    </dsp:sp>
    <dsp:sp modelId="{2B47CCED-A570-452E-940E-9B2B43F1396F}">
      <dsp:nvSpPr>
        <dsp:cNvPr id="0" name=""/>
        <dsp:cNvSpPr/>
      </dsp:nvSpPr>
      <dsp:spPr>
        <a:xfrm>
          <a:off x="-372763" y="1204183"/>
          <a:ext cx="5245560" cy="9962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8A05-F557-4B82-9E57-2D9D00D722DB}">
      <dsp:nvSpPr>
        <dsp:cNvPr id="0" name=""/>
        <dsp:cNvSpPr/>
      </dsp:nvSpPr>
      <dsp:spPr>
        <a:xfrm>
          <a:off x="-71385" y="1464445"/>
          <a:ext cx="547960" cy="54796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8F9E6-99B2-43D2-918F-E5F9C2792965}">
      <dsp:nvSpPr>
        <dsp:cNvPr id="0" name=""/>
        <dsp:cNvSpPr/>
      </dsp:nvSpPr>
      <dsp:spPr>
        <a:xfrm>
          <a:off x="437687" y="1204183"/>
          <a:ext cx="2360502" cy="996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41" tIns="105441" rIns="105441" bIns="1054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dirty="0"/>
            <a:t>Обстановка           в России:</a:t>
          </a:r>
          <a:endParaRPr lang="en-US" sz="2200" kern="1200" dirty="0"/>
        </a:p>
      </dsp:txBody>
      <dsp:txXfrm>
        <a:off x="437687" y="1204183"/>
        <a:ext cx="2360502" cy="996292"/>
      </dsp:txXfrm>
    </dsp:sp>
    <dsp:sp modelId="{4F2DAE91-8204-4801-B8B7-1727DE57D4EF}">
      <dsp:nvSpPr>
        <dsp:cNvPr id="0" name=""/>
        <dsp:cNvSpPr/>
      </dsp:nvSpPr>
      <dsp:spPr>
        <a:xfrm>
          <a:off x="2017914" y="1204183"/>
          <a:ext cx="3227645" cy="996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41" tIns="105441" rIns="105441" bIns="10544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0" kern="1200" dirty="0"/>
            <a:t>В России этот показатель </a:t>
          </a:r>
          <a:r>
            <a:rPr lang="en-US" sz="1700" b="0" i="0" kern="1200" dirty="0"/>
            <a:t>c</a:t>
          </a:r>
          <a:r>
            <a:rPr lang="ru-RU" sz="1700" b="0" i="0" kern="1200" dirty="0"/>
            <a:t>оставляет 57% (Кол-во </a:t>
          </a:r>
          <a:r>
            <a:rPr lang="ru-RU" sz="1700" b="0" i="0" kern="1200" dirty="0" err="1"/>
            <a:t>инвалидизированных</a:t>
          </a:r>
          <a:r>
            <a:rPr lang="ru-RU" sz="1700" b="0" i="0" kern="1200" dirty="0"/>
            <a:t> </a:t>
          </a:r>
          <a:r>
            <a:rPr lang="ru-RU" sz="1700" b="1" i="0" kern="1200" dirty="0"/>
            <a:t>&gt;</a:t>
          </a:r>
          <a:r>
            <a:rPr lang="en-US" sz="1700" b="1" i="0" kern="1200" dirty="0"/>
            <a:t>1</a:t>
          </a:r>
          <a:r>
            <a:rPr lang="ru-RU" sz="1700" b="1" i="0" kern="1200" dirty="0"/>
            <a:t> </a:t>
          </a:r>
          <a:r>
            <a:rPr lang="en-US" sz="1700" b="0" i="0" kern="1200" dirty="0" err="1"/>
            <a:t>м</a:t>
          </a:r>
          <a:r>
            <a:rPr lang="ru-RU" sz="1700" b="0" i="0" kern="1200" dirty="0" err="1"/>
            <a:t>лн</a:t>
          </a:r>
          <a:r>
            <a:rPr lang="ru-RU" sz="1700" b="0" i="0" kern="1200" dirty="0"/>
            <a:t>)</a:t>
          </a:r>
          <a:endParaRPr lang="en-US" sz="1700" kern="1200" dirty="0"/>
        </a:p>
      </dsp:txBody>
      <dsp:txXfrm>
        <a:off x="2017914" y="1204183"/>
        <a:ext cx="3227645" cy="996292"/>
      </dsp:txXfrm>
    </dsp:sp>
    <dsp:sp modelId="{DE96555F-42C8-4F57-B06E-842D9D797A19}">
      <dsp:nvSpPr>
        <dsp:cNvPr id="0" name=""/>
        <dsp:cNvSpPr/>
      </dsp:nvSpPr>
      <dsp:spPr>
        <a:xfrm>
          <a:off x="-372763" y="2496275"/>
          <a:ext cx="5245560" cy="9962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0845A-1DE1-44C4-9D82-1B417FE546BB}">
      <dsp:nvSpPr>
        <dsp:cNvPr id="0" name=""/>
        <dsp:cNvSpPr/>
      </dsp:nvSpPr>
      <dsp:spPr>
        <a:xfrm>
          <a:off x="-71385" y="2720440"/>
          <a:ext cx="547960" cy="5479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A2EE0-87CB-455B-995F-D82C8A932E35}">
      <dsp:nvSpPr>
        <dsp:cNvPr id="0" name=""/>
        <dsp:cNvSpPr/>
      </dsp:nvSpPr>
      <dsp:spPr>
        <a:xfrm>
          <a:off x="522783" y="2471586"/>
          <a:ext cx="2360502" cy="996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41" tIns="105441" rIns="105441" bIns="1054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dirty="0"/>
            <a:t>Отягчающие факторы:</a:t>
          </a:r>
          <a:endParaRPr lang="en-US" sz="2200" kern="1200" dirty="0"/>
        </a:p>
      </dsp:txBody>
      <dsp:txXfrm>
        <a:off x="522783" y="2471586"/>
        <a:ext cx="2360502" cy="996292"/>
      </dsp:txXfrm>
    </dsp:sp>
    <dsp:sp modelId="{ACE40DDB-66F6-4EF7-8680-56028C846F3C}">
      <dsp:nvSpPr>
        <dsp:cNvPr id="0" name=""/>
        <dsp:cNvSpPr/>
      </dsp:nvSpPr>
      <dsp:spPr>
        <a:xfrm>
          <a:off x="2082383" y="2460956"/>
          <a:ext cx="3187426" cy="996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41" tIns="105441" rIns="105441" bIns="10544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0" i="0" kern="1200" dirty="0"/>
            <a:t>Осложнения после CO</a:t>
          </a:r>
          <a:r>
            <a:rPr lang="en-US" sz="1700" b="0" i="0" kern="1200" dirty="0"/>
            <a:t>VID-19</a:t>
          </a:r>
          <a:r>
            <a:rPr lang="ru-RU" sz="1700" b="0" i="0" kern="1200" dirty="0"/>
            <a:t> Стрессовая обстановка</a:t>
          </a:r>
          <a:endParaRPr lang="en-US" sz="1700" kern="1200" dirty="0"/>
        </a:p>
      </dsp:txBody>
      <dsp:txXfrm>
        <a:off x="2082383" y="2460956"/>
        <a:ext cx="3187426" cy="99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52EB4-B08B-484E-814F-8C56A6AA4861}">
      <dsp:nvSpPr>
        <dsp:cNvPr id="0" name=""/>
        <dsp:cNvSpPr/>
      </dsp:nvSpPr>
      <dsp:spPr>
        <a:xfrm>
          <a:off x="0" y="326"/>
          <a:ext cx="91444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FD787-A4B4-0041-832E-627D5C40465B}">
      <dsp:nvSpPr>
        <dsp:cNvPr id="0" name=""/>
        <dsp:cNvSpPr/>
      </dsp:nvSpPr>
      <dsp:spPr>
        <a:xfrm>
          <a:off x="0" y="326"/>
          <a:ext cx="9144492" cy="535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1) Недостаток данных из-за конфиденциальности информации</a:t>
          </a:r>
          <a:endParaRPr lang="en-US" sz="1800" kern="1200" dirty="0"/>
        </a:p>
      </dsp:txBody>
      <dsp:txXfrm>
        <a:off x="0" y="326"/>
        <a:ext cx="9144492" cy="535228"/>
      </dsp:txXfrm>
    </dsp:sp>
    <dsp:sp modelId="{4BA8BEA3-ED7B-6249-9256-510072CC7010}">
      <dsp:nvSpPr>
        <dsp:cNvPr id="0" name=""/>
        <dsp:cNvSpPr/>
      </dsp:nvSpPr>
      <dsp:spPr>
        <a:xfrm>
          <a:off x="0" y="535555"/>
          <a:ext cx="91444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0963F-0969-F949-9A96-B0355A7E2D92}">
      <dsp:nvSpPr>
        <dsp:cNvPr id="0" name=""/>
        <dsp:cNvSpPr/>
      </dsp:nvSpPr>
      <dsp:spPr>
        <a:xfrm>
          <a:off x="0" y="535555"/>
          <a:ext cx="9144492" cy="535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2) Данные должны быть размечены специалистом</a:t>
          </a:r>
          <a:endParaRPr lang="en-US" sz="1800" kern="1200" dirty="0"/>
        </a:p>
      </dsp:txBody>
      <dsp:txXfrm>
        <a:off x="0" y="535555"/>
        <a:ext cx="9144492" cy="535228"/>
      </dsp:txXfrm>
    </dsp:sp>
    <dsp:sp modelId="{263BD71C-6F19-D142-B04F-30F18A07D6E3}">
      <dsp:nvSpPr>
        <dsp:cNvPr id="0" name=""/>
        <dsp:cNvSpPr/>
      </dsp:nvSpPr>
      <dsp:spPr>
        <a:xfrm>
          <a:off x="0" y="1070783"/>
          <a:ext cx="91444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5B0CF-7991-244A-9CE9-FBA0700EF9BE}">
      <dsp:nvSpPr>
        <dsp:cNvPr id="0" name=""/>
        <dsp:cNvSpPr/>
      </dsp:nvSpPr>
      <dsp:spPr>
        <a:xfrm>
          <a:off x="0" y="1070783"/>
          <a:ext cx="9144492" cy="535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3) Стандартные методы аугментации не подходят </a:t>
          </a:r>
          <a:endParaRPr lang="en-US" sz="1800" kern="1200" dirty="0"/>
        </a:p>
      </dsp:txBody>
      <dsp:txXfrm>
        <a:off x="0" y="1070783"/>
        <a:ext cx="9144492" cy="535228"/>
      </dsp:txXfrm>
    </dsp:sp>
    <dsp:sp modelId="{E0F0F39E-4F65-D443-8BC4-E628CC82F6BD}">
      <dsp:nvSpPr>
        <dsp:cNvPr id="0" name=""/>
        <dsp:cNvSpPr/>
      </dsp:nvSpPr>
      <dsp:spPr>
        <a:xfrm>
          <a:off x="0" y="1606011"/>
          <a:ext cx="91444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71DBA-C5FB-094D-80C4-D57E8DD344CA}">
      <dsp:nvSpPr>
        <dsp:cNvPr id="0" name=""/>
        <dsp:cNvSpPr/>
      </dsp:nvSpPr>
      <dsp:spPr>
        <a:xfrm>
          <a:off x="0" y="1606011"/>
          <a:ext cx="9144492" cy="535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4) Дисбаланс классов – здоровых сильно больше, чем больных</a:t>
          </a:r>
          <a:endParaRPr lang="en-US" sz="1800" kern="1200" dirty="0"/>
        </a:p>
      </dsp:txBody>
      <dsp:txXfrm>
        <a:off x="0" y="1606011"/>
        <a:ext cx="9144492" cy="535228"/>
      </dsp:txXfrm>
    </dsp:sp>
    <dsp:sp modelId="{6E5F1B76-E74E-E04C-9C44-721EA8D0607F}">
      <dsp:nvSpPr>
        <dsp:cNvPr id="0" name=""/>
        <dsp:cNvSpPr/>
      </dsp:nvSpPr>
      <dsp:spPr>
        <a:xfrm>
          <a:off x="0" y="2141239"/>
          <a:ext cx="91444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3BCD5-CB99-9842-A540-CE7B0C1778C7}">
      <dsp:nvSpPr>
        <dsp:cNvPr id="0" name=""/>
        <dsp:cNvSpPr/>
      </dsp:nvSpPr>
      <dsp:spPr>
        <a:xfrm>
          <a:off x="0" y="2141239"/>
          <a:ext cx="9144492" cy="535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5) Модели </a:t>
          </a:r>
          <a:r>
            <a:rPr lang="ru-RU" sz="1800" kern="1200" dirty="0" err="1"/>
            <a:t>M</a:t>
          </a:r>
          <a:r>
            <a:rPr lang="en-US" sz="1800" kern="1200" dirty="0"/>
            <a:t>L/DL </a:t>
          </a:r>
          <a:r>
            <a:rPr lang="ru-RU" sz="1800" kern="1200" dirty="0"/>
            <a:t>будут переобучаться на небольшом </a:t>
          </a:r>
          <a:r>
            <a:rPr lang="ru-RU" sz="1800" kern="1200" dirty="0" err="1"/>
            <a:t>датасете</a:t>
          </a:r>
          <a:r>
            <a:rPr lang="ru-RU" sz="1800" kern="1200" dirty="0"/>
            <a:t> </a:t>
          </a:r>
        </a:p>
      </dsp:txBody>
      <dsp:txXfrm>
        <a:off x="0" y="2141239"/>
        <a:ext cx="9144492" cy="535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5/13/23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0687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5895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5344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59559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0211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84633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4025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420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5/13/23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F73678-9C60-8740-D945-2035706E7CA9}"/>
              </a:ext>
            </a:extLst>
          </p:cNvPr>
          <p:cNvSpPr/>
          <p:nvPr/>
        </p:nvSpPr>
        <p:spPr>
          <a:xfrm>
            <a:off x="10781414" y="950594"/>
            <a:ext cx="574158" cy="87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577" y="2594345"/>
            <a:ext cx="9197163" cy="2591408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effectLst/>
                <a:latin typeface="TimesNewRomanPS"/>
              </a:rPr>
              <a:t>«</a:t>
            </a:r>
            <a:r>
              <a:rPr lang="ru-RU" sz="3200" b="1" dirty="0" err="1">
                <a:effectLst/>
                <a:latin typeface="TimesNewRomanPS"/>
              </a:rPr>
              <a:t>Нейронные</a:t>
            </a:r>
            <a:r>
              <a:rPr lang="ru-RU" sz="3200" b="1" dirty="0">
                <a:effectLst/>
                <a:latin typeface="TimesNewRomanPS"/>
              </a:rPr>
              <a:t> сети с </a:t>
            </a:r>
            <a:r>
              <a:rPr lang="ru-RU" sz="3200" b="1" dirty="0" err="1">
                <a:effectLst/>
                <a:latin typeface="TimesNewRomanPS"/>
              </a:rPr>
              <a:t>внедрённои</a:t>
            </a:r>
            <a:r>
              <a:rPr lang="ru-RU" sz="3200" b="1" dirty="0">
                <a:effectLst/>
                <a:latin typeface="TimesNewRomanPS"/>
              </a:rPr>
              <a:t>̆ </a:t>
            </a:r>
            <a:r>
              <a:rPr lang="ru-RU" sz="3200" b="1" dirty="0" err="1">
                <a:effectLst/>
                <a:latin typeface="TimesNewRomanPS"/>
              </a:rPr>
              <a:t>информациеи</a:t>
            </a:r>
            <a:r>
              <a:rPr lang="ru-RU" sz="3200" b="1" dirty="0">
                <a:effectLst/>
                <a:latin typeface="TimesNewRomanPS"/>
              </a:rPr>
              <a:t>̆ о </a:t>
            </a:r>
            <a:r>
              <a:rPr lang="ru-RU" sz="3200" b="1" dirty="0" err="1">
                <a:effectLst/>
                <a:latin typeface="TimesNewRomanPS"/>
              </a:rPr>
              <a:t>предметнои</a:t>
            </a:r>
            <a:r>
              <a:rPr lang="ru-RU" sz="3200" b="1" dirty="0">
                <a:effectLst/>
                <a:latin typeface="TimesNewRomanPS"/>
              </a:rPr>
              <a:t>̆ области: диагностика заболеваний </a:t>
            </a:r>
            <a:r>
              <a:rPr lang="ru-RU" sz="3200" b="1" dirty="0" err="1">
                <a:effectLst/>
                <a:latin typeface="TimesNewRomanPS"/>
              </a:rPr>
              <a:t>кровеноснои</a:t>
            </a:r>
            <a:r>
              <a:rPr lang="ru-RU" sz="3200" b="1" dirty="0">
                <a:effectLst/>
                <a:latin typeface="TimesNewRomanPS"/>
              </a:rPr>
              <a:t>̆ системы»</a:t>
            </a:r>
            <a:br>
              <a:rPr lang="ru-RU" sz="3200" b="1" dirty="0">
                <a:effectLst/>
                <a:latin typeface="TimesNewRomanPS"/>
              </a:rPr>
            </a:br>
            <a:r>
              <a:rPr lang="ru-RU" sz="2800" dirty="0">
                <a:effectLst/>
                <a:latin typeface="TimesNewRomanPS"/>
              </a:rPr>
              <a:t>«</a:t>
            </a:r>
            <a:r>
              <a:rPr lang="en" sz="2800" dirty="0">
                <a:effectLst/>
                <a:latin typeface="TimesNewRomanPS"/>
              </a:rPr>
              <a:t>Neural networks with domain-specific knowledge embedded: diagnosis of cardiovascular diseases</a:t>
            </a:r>
            <a:r>
              <a:rPr lang="ru-RU" sz="2800" dirty="0">
                <a:effectLst/>
                <a:latin typeface="TimesNewRomanPS"/>
              </a:rPr>
              <a:t>»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2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200" dirty="0">
                <a:effectLst/>
                <a:latin typeface="TimesNewRomanPSMT"/>
              </a:rPr>
            </a:br>
            <a:r>
              <a:rPr lang="ru-RU" sz="12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200" dirty="0"/>
          </a:p>
          <a:p>
            <a:endParaRPr lang="ru-RU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2889" y="1029252"/>
            <a:ext cx="2566026" cy="830997"/>
          </a:xfrm>
        </p:spPr>
        <p:txBody>
          <a:bodyPr>
            <a:noAutofit/>
          </a:bodyPr>
          <a:lstStyle/>
          <a:p>
            <a:r>
              <a:rPr lang="ru-RU" dirty="0">
                <a:latin typeface="Times" pitchFamily="2" charset="0"/>
                <a:cs typeface="Times New Roman" panose="02020603050405020304" pitchFamily="18" charset="0"/>
              </a:rPr>
              <a:t>Выполнила студентка группы БПИ216</a:t>
            </a:r>
          </a:p>
          <a:p>
            <a:r>
              <a:rPr lang="ru-RU" dirty="0">
                <a:latin typeface="Times" pitchFamily="2" charset="0"/>
                <a:cs typeface="Times New Roman" panose="02020603050405020304" pitchFamily="18" charset="0"/>
              </a:rPr>
              <a:t>образовательной программы </a:t>
            </a:r>
          </a:p>
          <a:p>
            <a:r>
              <a:rPr lang="ru-RU" dirty="0">
                <a:latin typeface="Times" pitchFamily="2" charset="0"/>
                <a:cs typeface="Times New Roman" panose="02020603050405020304" pitchFamily="18" charset="0"/>
              </a:rPr>
              <a:t>09.03.04 «Программная инженерия»</a:t>
            </a:r>
          </a:p>
          <a:p>
            <a:r>
              <a:rPr lang="ru-RU" dirty="0">
                <a:latin typeface="Times" pitchFamily="2" charset="0"/>
                <a:cs typeface="Times New Roman" panose="02020603050405020304" pitchFamily="18" charset="0"/>
              </a:rPr>
              <a:t>Степашкина Виталия Павловна</a:t>
            </a:r>
          </a:p>
          <a:p>
            <a:endParaRPr lang="ru-RU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731667" y="6166883"/>
            <a:ext cx="2930359" cy="46318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Москва 2023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19033" y="2109861"/>
            <a:ext cx="7625267" cy="652860"/>
          </a:xfrm>
        </p:spPr>
        <p:txBody>
          <a:bodyPr>
            <a:normAutofit/>
          </a:bodyPr>
          <a:lstStyle/>
          <a:p>
            <a:r>
              <a:rPr lang="ru-RU" sz="1800" b="1" dirty="0">
                <a:latin typeface="TimesNewRomanPS"/>
              </a:rPr>
              <a:t>Исследовательский проект на тему:</a:t>
            </a:r>
            <a:endParaRPr lang="ru-RU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ED66-4321-47E7-4452-26D18F7EEFE4}"/>
              </a:ext>
            </a:extLst>
          </p:cNvPr>
          <p:cNvSpPr txBox="1"/>
          <p:nvPr/>
        </p:nvSpPr>
        <p:spPr>
          <a:xfrm>
            <a:off x="8577445" y="950594"/>
            <a:ext cx="2930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sz="1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</a:t>
            </a:r>
          </a:p>
          <a:p>
            <a:r>
              <a:rPr lang="ru-RU" sz="1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профессор департамента анализа данных и искусственного интеллекта, д. ф.-м. н.</a:t>
            </a:r>
          </a:p>
          <a:p>
            <a:r>
              <a:rPr lang="ru-RU" sz="12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Громов Василий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Математическое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90" y="1447227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effectLst/>
                <a:latin typeface="TimesNewRomanPS"/>
              </a:rPr>
              <a:t>БИФУРКАЦИОННЫЙ АНАЛИЗ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3491" y="2042817"/>
            <a:ext cx="9089728" cy="1806169"/>
          </a:xfrm>
        </p:spPr>
        <p:txBody>
          <a:bodyPr>
            <a:normAutofit fontScale="92500" lnSpcReduction="10000"/>
          </a:bodyPr>
          <a:lstStyle/>
          <a:p>
            <a:r>
              <a:rPr lang="ru-RU" sz="1900" dirty="0"/>
              <a:t>Используя метод Ньютона для поиска точек бифуркации, мы запустили его на сетке </a:t>
            </a:r>
            <a:r>
              <a:rPr lang="ru-RU" sz="1900" dirty="0" err="1"/>
              <a:t>гиперпараметров</a:t>
            </a:r>
            <a:r>
              <a:rPr lang="ru-RU" sz="1900" dirty="0"/>
              <a:t>; провели бифуркационный анализ, чтобы изучить поведение динамической системы.</a:t>
            </a:r>
          </a:p>
          <a:p>
            <a:r>
              <a:rPr lang="ru-RU" sz="1900" dirty="0"/>
              <a:t>Синий – нормально функционирующая система.</a:t>
            </a:r>
          </a:p>
          <a:p>
            <a:r>
              <a:rPr lang="ru-RU" sz="1900" dirty="0"/>
              <a:t>Оранжевый – отклонение от нормы.</a:t>
            </a:r>
            <a:br>
              <a:rPr lang="ru-RU" sz="1900" dirty="0"/>
            </a:br>
            <a:endParaRPr lang="ru-RU" sz="1900" dirty="0"/>
          </a:p>
        </p:txBody>
      </p:sp>
      <p:pic>
        <p:nvPicPr>
          <p:cNvPr id="8" name="Рисунок 7" descr="Изображение выглядит как линия, диаграмма, График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E062F99F-CCAD-875A-01CA-346F6193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90" y="3658966"/>
            <a:ext cx="8444023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4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Компьютерное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ВХОДНЫЕ ДАННЫЕ </a:t>
            </a:r>
            <a:br>
              <a:rPr lang="ru-RU" dirty="0"/>
            </a:b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158876"/>
            <a:ext cx="5673993" cy="3191797"/>
          </a:xfrm>
        </p:spPr>
        <p:txBody>
          <a:bodyPr>
            <a:normAutofit/>
          </a:bodyPr>
          <a:lstStyle/>
          <a:p>
            <a:r>
              <a:rPr lang="ru-RU" sz="1900" dirty="0"/>
              <a:t>На вход был получен </a:t>
            </a:r>
            <a:r>
              <a:rPr lang="ru-RU" sz="1900" dirty="0" err="1"/>
              <a:t>датасет</a:t>
            </a:r>
            <a:r>
              <a:rPr lang="ru-RU" sz="1900" dirty="0"/>
              <a:t> из 82 МРТ-снимков.</a:t>
            </a:r>
          </a:p>
          <a:p>
            <a:r>
              <a:rPr lang="ru-RU" sz="1900" dirty="0"/>
              <a:t>Разделим 6 категорий на 2</a:t>
            </a:r>
            <a:r>
              <a:rPr lang="en-US" sz="19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{1-3} – </a:t>
            </a:r>
            <a:r>
              <a:rPr lang="ru-RU" sz="1900" dirty="0"/>
              <a:t>условно здоровые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{</a:t>
            </a:r>
            <a:r>
              <a:rPr lang="ru-RU" sz="1900" dirty="0"/>
              <a:t>4-6</a:t>
            </a:r>
            <a:r>
              <a:rPr lang="en-US" sz="1900" dirty="0"/>
              <a:t>} –</a:t>
            </a:r>
            <a:r>
              <a:rPr lang="ru-RU" sz="1900" dirty="0"/>
              <a:t> требуется хирургическое вмешательство</a:t>
            </a:r>
            <a:endParaRPr lang="en-US" sz="1900" dirty="0"/>
          </a:p>
          <a:p>
            <a:r>
              <a:rPr lang="ru-RU" sz="1900" dirty="0"/>
              <a:t>Теперь соотношение снимков 60/22.</a:t>
            </a:r>
          </a:p>
          <a:p>
            <a:r>
              <a:rPr lang="ru-RU" sz="1900" dirty="0"/>
              <a:t>Дисбаланс классов уберем</a:t>
            </a:r>
            <a:r>
              <a:rPr lang="en-US" sz="1900" dirty="0"/>
              <a:t>, </a:t>
            </a:r>
            <a:r>
              <a:rPr lang="ru-RU" sz="1900" dirty="0"/>
              <a:t>генерацией изображений</a:t>
            </a:r>
            <a:endParaRPr lang="en-US" sz="1900" dirty="0"/>
          </a:p>
          <a:p>
            <a:pPr lvl="1"/>
            <a:endParaRPr lang="en-US" sz="1900" dirty="0"/>
          </a:p>
        </p:txBody>
      </p:sp>
      <p:pic>
        <p:nvPicPr>
          <p:cNvPr id="8" name="Рисунок 7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C1BF5C-B30A-FE22-AC4C-E33A6D4C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703" y="2082677"/>
            <a:ext cx="3906311" cy="35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Компьютерное 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90" y="1447227"/>
            <a:ext cx="6622975" cy="77702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NewRomanPS"/>
              </a:rPr>
              <a:t>GAN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3490" y="1989654"/>
            <a:ext cx="9089728" cy="1806169"/>
          </a:xfrm>
        </p:spPr>
        <p:txBody>
          <a:bodyPr>
            <a:normAutofit lnSpcReduction="10000"/>
          </a:bodyPr>
          <a:lstStyle/>
          <a:p>
            <a:r>
              <a:rPr lang="ru-RU" sz="1900" dirty="0"/>
              <a:t>Две конкурирующих сети: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sz="1900" dirty="0"/>
              <a:t> Генератор создает изображения из случайного шума.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sz="1900" dirty="0"/>
              <a:t>Дискриминатор пытается отличить реальные изображения от созданных.</a:t>
            </a:r>
          </a:p>
          <a:p>
            <a:r>
              <a:rPr lang="ru-RU" sz="1900" dirty="0"/>
              <a:t>Со временем созданные изображения становятся неотличимыми от реальных.</a:t>
            </a:r>
            <a:br>
              <a:rPr lang="ru-RU" sz="1900" dirty="0"/>
            </a:br>
            <a:endParaRPr lang="ru-RU" sz="1900" dirty="0"/>
          </a:p>
        </p:txBody>
      </p:sp>
      <p:pic>
        <p:nvPicPr>
          <p:cNvPr id="10" name="Рисунок 9" descr="Изображение выглядит как текст, диаграмма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B7ED2AE-DB77-7E80-4A0F-84267DA7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9" y="3666598"/>
            <a:ext cx="6878157" cy="28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6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83AEF6-0BA2-9C24-8403-67B30D029E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20" y="1168834"/>
            <a:ext cx="5144981" cy="262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Изображение выглядит как Шрифт, текст, каллиграфи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218E006A-88B7-CFAA-22FA-10561B93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31" y="2224252"/>
            <a:ext cx="5310064" cy="90317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92DE1E-3316-E4C1-3367-F7B9234A9AB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98" y="3882773"/>
            <a:ext cx="5503012" cy="2426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Компьютерное 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90" y="1447227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ОБУЧЕНИЕ </a:t>
            </a:r>
            <a:r>
              <a:rPr lang="en-US" sz="2800" dirty="0">
                <a:latin typeface="TimesNewRomanPS"/>
              </a:rPr>
              <a:t>GAN </a:t>
            </a:r>
            <a:r>
              <a:rPr lang="ru-RU" sz="2800" dirty="0">
                <a:latin typeface="TimesNewRomanPS"/>
              </a:rPr>
              <a:t>№</a:t>
            </a:r>
            <a:r>
              <a:rPr lang="en-US" sz="2800" dirty="0">
                <a:latin typeface="TimesNewRomanPS"/>
              </a:rPr>
              <a:t>1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657" y="2167314"/>
            <a:ext cx="5388343" cy="4231749"/>
          </a:xfrm>
        </p:spPr>
        <p:txBody>
          <a:bodyPr>
            <a:no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Функция потерь – </a:t>
            </a:r>
            <a:r>
              <a:rPr lang="en-US" sz="1900" dirty="0" err="1"/>
              <a:t>б</a:t>
            </a:r>
            <a:r>
              <a:rPr lang="ru-RU" sz="1900" dirty="0" err="1"/>
              <a:t>инарная</a:t>
            </a:r>
            <a:r>
              <a:rPr lang="ru-RU" sz="1900" dirty="0"/>
              <a:t> кросс-энтропия</a:t>
            </a:r>
            <a:endParaRPr lang="en-US" sz="1900" dirty="0"/>
          </a:p>
          <a:p>
            <a:endParaRPr lang="en-US" sz="19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Обучение - </a:t>
            </a:r>
            <a:r>
              <a:rPr lang="en-US" sz="1900" dirty="0"/>
              <a:t>Back propagation </a:t>
            </a:r>
            <a:endParaRPr lang="ru-RU" sz="19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Оптимизатор </a:t>
            </a:r>
            <a:r>
              <a:rPr lang="en-US" sz="1900" dirty="0"/>
              <a:t>Adam</a:t>
            </a:r>
            <a:endParaRPr lang="ru-RU" sz="1900" dirty="0"/>
          </a:p>
          <a:p>
            <a:r>
              <a:rPr lang="ru-RU" sz="1900" dirty="0"/>
              <a:t>Обучим генератор, в начале генерировать снимки похожие на МРТ-снимки. После </a:t>
            </a:r>
            <a:r>
              <a:rPr lang="ru-RU" sz="1900" dirty="0" err="1"/>
              <a:t>дообучим</a:t>
            </a:r>
            <a:r>
              <a:rPr lang="ru-RU" sz="1900" dirty="0"/>
              <a:t> конкретно на генерацию изображений больных пациентов.</a:t>
            </a:r>
          </a:p>
          <a:p>
            <a:br>
              <a:rPr lang="ru-RU" sz="1900" dirty="0"/>
            </a:b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139609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Компьютерное 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90" y="1447227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ОБУЧЕНИЕ </a:t>
            </a:r>
            <a:r>
              <a:rPr lang="en-US" sz="2800" dirty="0">
                <a:latin typeface="TimesNewRomanPS"/>
              </a:rPr>
              <a:t>GAN </a:t>
            </a:r>
            <a:r>
              <a:rPr lang="ru-RU" sz="2800" dirty="0">
                <a:latin typeface="TimesNewRomanPS"/>
              </a:rPr>
              <a:t>№</a:t>
            </a:r>
            <a:r>
              <a:rPr lang="en-US" sz="2800" dirty="0">
                <a:latin typeface="TimesNewRomanPS"/>
              </a:rPr>
              <a:t>2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3490" y="2224252"/>
            <a:ext cx="9089728" cy="4231749"/>
          </a:xfrm>
        </p:spPr>
        <p:txBody>
          <a:bodyPr>
            <a:no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Для борьбы с переобучением: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/>
              <a:t>у дискриминатора </a:t>
            </a:r>
            <a:r>
              <a:rPr lang="en-US" sz="1900" dirty="0"/>
              <a:t>Dropout </a:t>
            </a:r>
            <a:r>
              <a:rPr lang="en-US" sz="1900" dirty="0" err="1"/>
              <a:t>с</a:t>
            </a:r>
            <a:r>
              <a:rPr lang="ru-RU" sz="1900" dirty="0" err="1"/>
              <a:t>лои</a:t>
            </a:r>
            <a:r>
              <a:rPr lang="ru-RU" sz="19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900" dirty="0"/>
              <a:t>У генератора </a:t>
            </a:r>
            <a:r>
              <a:rPr lang="en" sz="1900" dirty="0"/>
              <a:t>Batch Normalization </a:t>
            </a:r>
            <a:r>
              <a:rPr lang="ru-RU" sz="1900" dirty="0"/>
              <a:t>слои</a:t>
            </a:r>
            <a:endParaRPr lang="en-US" sz="19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Метрика качества </a:t>
            </a:r>
            <a:r>
              <a:rPr lang="ru-RU" sz="1900" dirty="0" err="1"/>
              <a:t>f</a:t>
            </a:r>
            <a:r>
              <a:rPr lang="en-US" sz="1900" dirty="0"/>
              <a:t>1-</a:t>
            </a:r>
            <a:r>
              <a:rPr lang="ru-RU" sz="1900" dirty="0"/>
              <a:t>мера</a:t>
            </a:r>
            <a:r>
              <a:rPr lang="en-US" sz="1900" dirty="0"/>
              <a:t> (</a:t>
            </a:r>
            <a:r>
              <a:rPr lang="ru-RU" sz="1900" dirty="0" err="1"/>
              <a:t>p</a:t>
            </a:r>
            <a:r>
              <a:rPr lang="en-US" sz="1900" dirty="0" err="1"/>
              <a:t>recision</a:t>
            </a:r>
            <a:r>
              <a:rPr lang="en-US" sz="1900" dirty="0"/>
              <a:t> </a:t>
            </a:r>
            <a:r>
              <a:rPr lang="en-US" sz="1900" dirty="0" err="1"/>
              <a:t>и</a:t>
            </a:r>
            <a:r>
              <a:rPr lang="ru-RU" sz="1900" dirty="0"/>
              <a:t> </a:t>
            </a:r>
            <a:r>
              <a:rPr lang="ru-RU" sz="1900" dirty="0" err="1"/>
              <a:t>r</a:t>
            </a:r>
            <a:r>
              <a:rPr lang="en-US" sz="1900" dirty="0" err="1"/>
              <a:t>ecall</a:t>
            </a:r>
            <a:r>
              <a:rPr lang="en-US" sz="1900" dirty="0"/>
              <a:t>) </a:t>
            </a:r>
            <a:endParaRPr lang="ru-RU" sz="19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Функция активации – </a:t>
            </a:r>
            <a:r>
              <a:rPr lang="en-US" sz="1900" dirty="0"/>
              <a:t>Leaky Re</a:t>
            </a:r>
            <a:r>
              <a:rPr lang="ru-RU" sz="1900" dirty="0" err="1"/>
              <a:t>L</a:t>
            </a:r>
            <a:r>
              <a:rPr lang="en-US" sz="1900" dirty="0"/>
              <a:t>U</a:t>
            </a:r>
            <a:endParaRPr lang="ru-RU" sz="19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ru-RU" sz="19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ru-RU" sz="19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ru-RU" sz="1900" dirty="0"/>
          </a:p>
          <a:p>
            <a:endParaRPr lang="ru-RU" sz="1900" dirty="0"/>
          </a:p>
          <a:p>
            <a:br>
              <a:rPr lang="ru-RU" sz="1900" dirty="0"/>
            </a:br>
            <a:endParaRPr lang="ru-RU" sz="1900" dirty="0"/>
          </a:p>
        </p:txBody>
      </p:sp>
      <p:pic>
        <p:nvPicPr>
          <p:cNvPr id="15" name="Рисунок 14" descr="Изображение выглядит как текст, линия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834C12B-AF95-7F7E-CC39-0594D40E2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5"/>
          <a:stretch/>
        </p:blipFill>
        <p:spPr>
          <a:xfrm>
            <a:off x="1182308" y="4384181"/>
            <a:ext cx="4102073" cy="1681582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Шрифт, белы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96D607D-10AA-87F9-7461-9A74C2A61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21" y="2267955"/>
            <a:ext cx="2568907" cy="58138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21E6A95E-45CD-27CF-A81C-76417E9FA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83442"/>
            <a:ext cx="5414505" cy="29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3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Компьютерное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ПАРАДИГМА </a:t>
            </a:r>
            <a:r>
              <a:rPr lang="en-US" sz="2800" dirty="0">
                <a:latin typeface="TimesNewRomanPS"/>
              </a:rPr>
              <a:t>PINN</a:t>
            </a:r>
            <a:br>
              <a:rPr lang="ru-RU" dirty="0"/>
            </a:b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158876"/>
            <a:ext cx="11386361" cy="3191797"/>
          </a:xfrm>
        </p:spPr>
        <p:txBody>
          <a:bodyPr>
            <a:normAutofit/>
          </a:bodyPr>
          <a:lstStyle/>
          <a:p>
            <a:r>
              <a:rPr lang="en-US" sz="1900" dirty="0"/>
              <a:t>GAN </a:t>
            </a:r>
            <a:r>
              <a:rPr lang="ru-RU" sz="1900" dirty="0"/>
              <a:t>все еще имеет низкие показатели при обучении</a:t>
            </a:r>
            <a:r>
              <a:rPr lang="en-US" sz="1900" dirty="0"/>
              <a:t>!</a:t>
            </a:r>
            <a:endParaRPr lang="ru-RU" sz="1900" dirty="0"/>
          </a:p>
          <a:p>
            <a:r>
              <a:rPr lang="ru-RU" sz="1900" dirty="0"/>
              <a:t>                 используем парадигму </a:t>
            </a:r>
            <a:r>
              <a:rPr lang="ru-RU" sz="1900" dirty="0" err="1"/>
              <a:t>P</a:t>
            </a:r>
            <a:r>
              <a:rPr lang="en-US" sz="1900" dirty="0"/>
              <a:t>INN</a:t>
            </a:r>
            <a:r>
              <a:rPr lang="ru-RU" sz="1900" dirty="0"/>
              <a:t> и внедрим в </a:t>
            </a:r>
            <a:r>
              <a:rPr lang="en-US" sz="1900" dirty="0"/>
              <a:t>GAN</a:t>
            </a:r>
            <a:r>
              <a:rPr lang="ru-RU" sz="1900" dirty="0"/>
              <a:t> физические знания о сердечно-сосудистой системе    </a:t>
            </a:r>
            <a:endParaRPr lang="en-US" sz="1900" dirty="0"/>
          </a:p>
        </p:txBody>
      </p: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9E969A09-1014-B3E6-8201-801F232B4DD0}"/>
              </a:ext>
            </a:extLst>
          </p:cNvPr>
          <p:cNvSpPr/>
          <p:nvPr/>
        </p:nvSpPr>
        <p:spPr>
          <a:xfrm>
            <a:off x="966540" y="2680291"/>
            <a:ext cx="354297" cy="9774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E98C22-78EC-5480-5BD2-0C148160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99" y="3048844"/>
            <a:ext cx="4070179" cy="13966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1CB2D1-8175-ACD9-DA06-CF3CD3A4D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35" y="4668097"/>
            <a:ext cx="3602497" cy="196825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Шрифт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92EFE9A4-F20E-F853-9D2B-94D087C83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941" y="3163550"/>
            <a:ext cx="4362261" cy="1396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C15AD3-E3EA-FD08-7B98-D08335240FCF}"/>
              </a:ext>
            </a:extLst>
          </p:cNvPr>
          <p:cNvSpPr txBox="1"/>
          <p:nvPr/>
        </p:nvSpPr>
        <p:spPr>
          <a:xfrm>
            <a:off x="522433" y="305753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latin typeface="HSE Sans" panose="02000000000000000000" pitchFamily="2" charset="0"/>
              </a:rPr>
              <a:t>Без </a:t>
            </a:r>
            <a:r>
              <a:rPr lang="en-US" dirty="0">
                <a:latin typeface="HSE Sans" panose="02000000000000000000" pitchFamily="2" charset="0"/>
              </a:rPr>
              <a:t>PINN: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11D3D-F712-AD2F-041B-33462211364C}"/>
              </a:ext>
            </a:extLst>
          </p:cNvPr>
          <p:cNvSpPr txBox="1"/>
          <p:nvPr/>
        </p:nvSpPr>
        <p:spPr>
          <a:xfrm>
            <a:off x="5844033" y="305753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latin typeface="HSE Sans" panose="02000000000000000000" pitchFamily="2" charset="0"/>
              </a:rPr>
              <a:t>С</a:t>
            </a:r>
            <a:r>
              <a:rPr lang="en-US" dirty="0">
                <a:latin typeface="HSE Sans" panose="02000000000000000000" pitchFamily="2" charset="0"/>
              </a:rPr>
              <a:t> </a:t>
            </a:r>
            <a:r>
              <a:rPr lang="ru-RU" dirty="0" err="1">
                <a:latin typeface="HSE Sans" panose="02000000000000000000" pitchFamily="2" charset="0"/>
              </a:rPr>
              <a:t>P</a:t>
            </a:r>
            <a:r>
              <a:rPr lang="en-US" dirty="0">
                <a:latin typeface="HSE Sans" panose="02000000000000000000" pitchFamily="2" charset="0"/>
              </a:rPr>
              <a:t>INN:</a:t>
            </a:r>
            <a:endParaRPr lang="ru-RU" dirty="0">
              <a:latin typeface="HSE Sans" panose="02000000000000000000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7E300F6-0371-4119-3DE7-5D16AF7F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34" y="4668097"/>
            <a:ext cx="4906874" cy="19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6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Компьютерное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ИНТЕГРАЦИЯ P</a:t>
            </a:r>
            <a:r>
              <a:rPr lang="en-US" sz="2800" dirty="0">
                <a:latin typeface="TimesNewRomanPS"/>
              </a:rPr>
              <a:t>INN</a:t>
            </a:r>
            <a:br>
              <a:rPr lang="ru-RU" dirty="0"/>
            </a:b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183078"/>
            <a:ext cx="4943364" cy="3191797"/>
          </a:xfrm>
        </p:spPr>
        <p:txBody>
          <a:bodyPr>
            <a:normAutofit/>
          </a:bodyPr>
          <a:lstStyle/>
          <a:p>
            <a:r>
              <a:rPr lang="ru-RU" sz="1900" dirty="0"/>
              <a:t>1) Добавлена новая функция потерь с учетом          невязок на графе нижнего кровотока: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u-RU" sz="1900" dirty="0"/>
              <a:t>Закон сохранения масс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u-RU" sz="1900" dirty="0"/>
              <a:t>Сохранение энергии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u-RU" sz="1900" dirty="0"/>
              <a:t>Скачки давления на сердце</a:t>
            </a:r>
          </a:p>
        </p:txBody>
      </p:sp>
      <p:pic>
        <p:nvPicPr>
          <p:cNvPr id="10" name="Рисунок 9" descr="Изображение выглядит как зарисовка, линия, круг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718AED0-F61C-EDCD-D08E-E677DC76A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0" y="4104053"/>
            <a:ext cx="5759125" cy="2205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4E1002-EEF0-2773-EE36-4B7B7D040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216"/>
          <a:stretch/>
        </p:blipFill>
        <p:spPr>
          <a:xfrm>
            <a:off x="5951951" y="3455426"/>
            <a:ext cx="5641341" cy="272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B96926-9155-799C-B724-845DE808028F}"/>
              </a:ext>
            </a:extLst>
          </p:cNvPr>
          <p:cNvSpPr txBox="1"/>
          <p:nvPr/>
        </p:nvSpPr>
        <p:spPr>
          <a:xfrm>
            <a:off x="5885543" y="21740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2) Добавлен </a:t>
            </a:r>
            <a:r>
              <a:rPr lang="ru-RU" sz="1800" dirty="0"/>
              <a:t>блок для генерации </a:t>
            </a:r>
            <a:r>
              <a:rPr lang="ru-RU" sz="1800" dirty="0" err="1"/>
              <a:t>гиперпараметров</a:t>
            </a:r>
            <a:r>
              <a:rPr lang="ru-RU" sz="1800" dirty="0"/>
              <a:t> системы и соответствующие диапазоны референтных значений.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4365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Компьютерное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00" y="1465599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СРАВНЕНИЕ</a:t>
            </a:r>
            <a:br>
              <a:rPr lang="ru-RU" dirty="0"/>
            </a:br>
            <a:endParaRPr lang="ru-RU" dirty="0"/>
          </a:p>
        </p:txBody>
      </p:sp>
      <p:pic>
        <p:nvPicPr>
          <p:cNvPr id="11" name="Рисунок 10" descr="Изображение выглядит как черно-белый, снимок экрана, черный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59E141CD-02B6-3DEE-65FC-D0EE232C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00" y="2526844"/>
            <a:ext cx="4580228" cy="265532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шаблон, серый, ткань, монохромный&#10;&#10;Автоматически созданное описание">
            <a:extLst>
              <a:ext uri="{FF2B5EF4-FFF2-40B4-BE49-F238E27FC236}">
                <a16:creationId xmlns:a16="http://schemas.microsoft.com/office/drawing/2014/main" id="{501EAC34-435C-0D63-6FCB-DB0665EC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996" y="2526844"/>
            <a:ext cx="4592768" cy="26553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50E10-DCEF-9A31-31E0-8C3C26DBC356}"/>
              </a:ext>
            </a:extLst>
          </p:cNvPr>
          <p:cNvSpPr txBox="1"/>
          <p:nvPr/>
        </p:nvSpPr>
        <p:spPr>
          <a:xfrm>
            <a:off x="664522" y="2132270"/>
            <a:ext cx="467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>
                <a:latin typeface="HSE Sans" panose="02000000000000000000" pitchFamily="2" charset="0"/>
              </a:rPr>
              <a:t>100-ая эпоха модифицированного </a:t>
            </a:r>
            <a:r>
              <a:rPr lang="en-US" dirty="0">
                <a:latin typeface="HSE Sans" panose="02000000000000000000" pitchFamily="2" charset="0"/>
              </a:rPr>
              <a:t>GAN</a:t>
            </a:r>
            <a:endParaRPr lang="ru-RU" dirty="0">
              <a:latin typeface="HSE Sans" panose="02000000000000000000" pitchFamily="2" charset="0"/>
            </a:endParaRPr>
          </a:p>
        </p:txBody>
      </p:sp>
      <p:pic>
        <p:nvPicPr>
          <p:cNvPr id="16" name="Рисунок 15" descr="Изображение выглядит как черный, черно-белый, снимок экрана, монохромный&#10;&#10;Автоматически созданное описание">
            <a:extLst>
              <a:ext uri="{FF2B5EF4-FFF2-40B4-BE49-F238E27FC236}">
                <a16:creationId xmlns:a16="http://schemas.microsoft.com/office/drawing/2014/main" id="{E44D62DE-0B42-9383-A98B-D0B54397E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087" y="5814930"/>
            <a:ext cx="4826000" cy="635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6F2F3A-8991-31CF-5B4A-23252DC40424}"/>
              </a:ext>
            </a:extLst>
          </p:cNvPr>
          <p:cNvSpPr txBox="1"/>
          <p:nvPr/>
        </p:nvSpPr>
        <p:spPr>
          <a:xfrm>
            <a:off x="6632913" y="213227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>
                <a:latin typeface="HSE Sans" panose="02000000000000000000" pitchFamily="2" charset="0"/>
              </a:rPr>
              <a:t>100-ая эпоха стандартного </a:t>
            </a:r>
            <a:r>
              <a:rPr lang="en-US" dirty="0">
                <a:latin typeface="HSE Sans" panose="02000000000000000000" pitchFamily="2" charset="0"/>
              </a:rPr>
              <a:t>GAN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8E1012-BE6B-A515-B456-F0DC8170DD06}"/>
              </a:ext>
            </a:extLst>
          </p:cNvPr>
          <p:cNvSpPr txBox="1"/>
          <p:nvPr/>
        </p:nvSpPr>
        <p:spPr>
          <a:xfrm>
            <a:off x="755400" y="5947764"/>
            <a:ext cx="271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latin typeface="HSE Sans" panose="02000000000000000000" pitchFamily="2" charset="0"/>
              </a:rPr>
              <a:t>Настоящие изображения:</a:t>
            </a:r>
          </a:p>
        </p:txBody>
      </p:sp>
    </p:spTree>
    <p:extLst>
      <p:ext uri="{BB962C8B-B14F-4D97-AF65-F5344CB8AC3E}">
        <p14:creationId xmlns:p14="http://schemas.microsoft.com/office/powerpoint/2010/main" val="320303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Компьютерное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ГРАФИКИ</a:t>
            </a:r>
            <a:br>
              <a:rPr lang="ru-RU" dirty="0"/>
            </a:b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080714"/>
            <a:ext cx="11128398" cy="1270124"/>
          </a:xfrm>
        </p:spPr>
        <p:txBody>
          <a:bodyPr>
            <a:normAutofit/>
          </a:bodyPr>
          <a:lstStyle/>
          <a:p>
            <a:r>
              <a:rPr lang="ru-RU" sz="1900" dirty="0"/>
              <a:t>Ниже представлен график изменения </a:t>
            </a:r>
            <a:r>
              <a:rPr lang="en-US" sz="1900" dirty="0"/>
              <a:t>f1-</a:t>
            </a:r>
            <a:r>
              <a:rPr lang="ru-RU" sz="1900" dirty="0"/>
              <a:t>меры и точности и график изменения модифицированного </a:t>
            </a:r>
            <a:r>
              <a:rPr lang="en-US" sz="1900" dirty="0"/>
              <a:t>loss</a:t>
            </a:r>
            <a:r>
              <a:rPr lang="ru-RU" sz="1900" dirty="0"/>
              <a:t>-а.</a:t>
            </a:r>
          </a:p>
        </p:txBody>
      </p:sp>
      <p:pic>
        <p:nvPicPr>
          <p:cNvPr id="9" name="Рисунок 8" descr="Изображение выглядит как График, линия, текс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2E4E1CF-593D-56DE-1A60-923068E20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3"/>
          <a:stretch/>
        </p:blipFill>
        <p:spPr>
          <a:xfrm>
            <a:off x="324143" y="2558342"/>
            <a:ext cx="6107347" cy="35199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054043-01D0-4EFB-5078-4EEA6B248B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59" y="2484769"/>
            <a:ext cx="5618298" cy="3593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66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РЕЗУЛЬТАТЫ ИССЛЕДОВАНИЯ</a:t>
            </a:r>
            <a:br>
              <a:rPr lang="ru-RU" dirty="0"/>
            </a:b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158876"/>
            <a:ext cx="9809385" cy="41504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работы сердечно-сосудистой системы была составлена математическая модель из набора ОДУ.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Освещены законы гемодинамики, которые помогли задать корректные граничные условия 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 метод Ньютона и метод Рунге-Кутты 4-го порядка для нахождения точек бифуркации системы 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бифуркационный анализ, описывающий качественные перестройки в поведении решений динамической системы 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зучена работа </a:t>
            </a:r>
            <a:r>
              <a:rPr lang="ru-RU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генеративно</a:t>
            </a: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-состязательных нейронных сетей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родемонстрирована успешная интеграция физических знаний о кровотоке в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при помощи парадигмы </a:t>
            </a:r>
            <a:r>
              <a:rPr lang="e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PINN </a:t>
            </a:r>
            <a:endParaRPr lang="e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 результатам внедрения удалось достичь </a:t>
            </a:r>
            <a:r>
              <a:rPr lang="e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f1-</a:t>
            </a: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меры 0.72, даже на небольшом числе эпох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endParaRPr lang="ru-RU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8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40" y="1447790"/>
            <a:ext cx="5245560" cy="777025"/>
          </a:xfrm>
        </p:spPr>
        <p:txBody>
          <a:bodyPr>
            <a:normAutofit fontScale="90000"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ИССЛЕДОВАНИЯ: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070100" cy="408109"/>
          </a:xfrm>
        </p:spPr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предметной области</a:t>
            </a:r>
          </a:p>
        </p:txBody>
      </p:sp>
      <p:pic>
        <p:nvPicPr>
          <p:cNvPr id="8" name="Рисунок 7" descr="Изображение выглядит как сустав, рисунок, зарисовк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2EAAED5F-83D9-1DD5-51AB-5C2BFD0C91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6777201" y="1495637"/>
            <a:ext cx="5234846" cy="5234773"/>
          </a:xfrm>
          <a:prstGeom prst="rect">
            <a:avLst/>
          </a:prstGeom>
        </p:spPr>
      </p:pic>
      <p:graphicFrame>
        <p:nvGraphicFramePr>
          <p:cNvPr id="10" name="Текст 3">
            <a:extLst>
              <a:ext uri="{FF2B5EF4-FFF2-40B4-BE49-F238E27FC236}">
                <a16:creationId xmlns:a16="http://schemas.microsoft.com/office/drawing/2014/main" id="{30BDEFDF-CF54-F5CC-C81A-D344F1DAB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64707"/>
              </p:ext>
            </p:extLst>
          </p:nvPr>
        </p:nvGraphicFramePr>
        <p:xfrm>
          <a:off x="1185724" y="2224815"/>
          <a:ext cx="5245560" cy="3498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ПЕРСПЕКТИВА ДАЛЬНЕЙШЕГО ИССЛЕДОВАНИЯ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166" y="2495207"/>
            <a:ext cx="8479793" cy="4000186"/>
          </a:xfrm>
        </p:spPr>
        <p:txBody>
          <a:bodyPr>
            <a:normAutofit/>
          </a:bodyPr>
          <a:lstStyle/>
          <a:p>
            <a:r>
              <a:rPr lang="ru-RU" sz="1900" dirty="0"/>
              <a:t>Актуальные направления для развития</a:t>
            </a:r>
            <a:r>
              <a:rPr lang="en-US" sz="1900" dirty="0"/>
              <a:t> </a:t>
            </a:r>
            <a:r>
              <a:rPr lang="ru-RU" sz="1900" dirty="0"/>
              <a:t>проекта</a:t>
            </a:r>
            <a:r>
              <a:rPr lang="en-US" sz="1900" dirty="0"/>
              <a:t>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Улучшить качество </a:t>
            </a:r>
            <a:r>
              <a:rPr lang="en-US" sz="1900" dirty="0"/>
              <a:t> GAN</a:t>
            </a:r>
            <a:r>
              <a:rPr lang="ru-RU" sz="1900" dirty="0"/>
              <a:t>, запустив его на большом количестве эпох &gt;</a:t>
            </a:r>
            <a:r>
              <a:rPr lang="en-US" sz="1900" dirty="0"/>
              <a:t>10000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Использовать более точную модель для симуляции сердечно-сосудистой системы</a:t>
            </a:r>
            <a:r>
              <a:rPr lang="en-US" sz="1900" dirty="0"/>
              <a:t> {2D, 3D} </a:t>
            </a:r>
            <a:r>
              <a:rPr lang="ru-RU" sz="1900" dirty="0"/>
              <a:t>или использовать смесь моделей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Улучшить или расширить архитектуру нейронной сети</a:t>
            </a:r>
            <a:endParaRPr lang="en-US" sz="19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1900" dirty="0"/>
              <a:t>Использовать исключительно бифуркационный анализ и выделенные им подпространства для диагностирования + данные брать с предварительно установленных на человека датчиков 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1868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66" y="1284161"/>
            <a:ext cx="8586977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СПИСОК ИСПОЛЬЗОВАННЫХ ИСТОЧНИКОВ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165" y="1780674"/>
            <a:ext cx="11409413" cy="4726005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Computational Hemodynamics Models, Methods, and Applications for Vascular Surgery and Antitumor Therapy. Yuri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Vassilevski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Maxim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Olshanskii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Sergey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Simakov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Andrey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Kolobov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Alexander Danilov, 2020. -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гл.6-8 </a:t>
            </a:r>
          </a:p>
          <a:p>
            <a:pPr>
              <a:buFont typeface="+mj-lt"/>
              <a:buAutoNum type="arabicPeriod"/>
            </a:pP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Абакумов М.В., Гаврилюк К.В., </a:t>
            </a:r>
            <a:r>
              <a:rPr lang="ru-RU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Есикова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Н.Б., Кошелев В.Б., </a:t>
            </a:r>
            <a:r>
              <a:rPr lang="ru-RU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Лукшин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А.В., Мухин С.И., Соснин Н.В., Тишкин В.Ф., </a:t>
            </a:r>
            <a:r>
              <a:rPr lang="ru-RU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Фаворскии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А.П. </a:t>
            </a:r>
            <a:r>
              <a:rPr lang="ru-RU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Матема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тическая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гемодинамики сердечно-</a:t>
            </a:r>
            <a:r>
              <a:rPr lang="ru-RU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сосудистои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системы // Дифференциальные уравнения. - 1997. Т.33. 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No7. -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с.892-898. </a:t>
            </a:r>
          </a:p>
          <a:p>
            <a:pPr>
              <a:buFont typeface="+mj-lt"/>
              <a:buAutoNum type="arabicPeriod"/>
            </a:pP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in cardiovascular flows modeling: Predicting arterial blood pressure from non-invasive 4D flow MRI data using physics- informed neural networks. Georgios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Kissasa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Yibo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Yanga, Eileen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Hwuangb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Walter R.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Witscheyc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John A.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Detred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Paris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Perdikarisa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Numerical modeling of blood flow in the presence of vascular implants or pathologies.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Dobroserdova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T.K. </a:t>
            </a:r>
          </a:p>
          <a:p>
            <a:pPr>
              <a:buFont typeface="+mj-lt"/>
              <a:buAutoNum type="arabicPeriod"/>
            </a:pP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SinGAN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Learning a Generative Model from a Single Natural Image </a:t>
            </a:r>
          </a:p>
          <a:p>
            <a:pPr>
              <a:buFont typeface="+mj-lt"/>
              <a:buAutoNum type="arabicPeriod"/>
            </a:pP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Čanic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́ S., Kim E. H. Mathematical analysis of the quasilinear effects in a hyperbolic model blood flow through compliant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‐symmetric vessels //Mathematical Methods in the Applied Sciences. – 2003. –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Т. 26. – 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No. 14. –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С. 1161-1186. </a:t>
            </a:r>
          </a:p>
          <a:p>
            <a:pPr>
              <a:buFont typeface="+mj-lt"/>
              <a:buAutoNum type="arabicPeriod"/>
            </a:pP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Арнольд В. И., Ильяшенко Ю. С. Обыкновенные дифференциальные уравнения //Итоги науки и техники. Серия «Современные проблемы математики. Фундаментальные направления». – 1985. – Т. 1. – 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No. 0. –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С. 7-140. </a:t>
            </a:r>
          </a:p>
          <a:p>
            <a:pPr>
              <a:buFont typeface="+mj-lt"/>
              <a:buAutoNum type="arabicPeriod"/>
            </a:pP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Тарасова Т. А. Обыкновенные дифференциальные уравнения. – Федеральное государственное бюджетное образовательное учреждение высшего образования" </a:t>
            </a:r>
            <a:r>
              <a:rPr lang="ru-RU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Армавирскии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государственныи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педагогическии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̆ университет", 2020. </a:t>
            </a:r>
          </a:p>
          <a:p>
            <a:pPr>
              <a:buFont typeface="+mj-lt"/>
              <a:buAutoNum type="arabicPeriod"/>
            </a:pP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Aggarwal A., Mittal M.,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Battineni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G. Generative adversarial network: An overview of theory and applications //International Journal of Information Management Data Insights. – 2021. –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Т. 1. – 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No. 1. –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С. 100004. </a:t>
            </a:r>
          </a:p>
          <a:p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J. et al. A review on generative adversarial networks: Algorithms, theory, and applications //IEEE transactions on knowledge and data engineering. – 2021 </a:t>
            </a:r>
            <a:endParaRPr lang="e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Kissas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G. et al. Machine learning in cardiovascular flows modeling: Predicting arterial blood pressure from non-invasive 4D flow MRI data using physics-informed neural networks //Computer Methods in Applied Mechanics and Engineering. – 2020. –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Т. 358. – С. 112623. </a:t>
            </a:r>
            <a:endParaRPr lang="ru-RU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Goswami S. et al. Transfer learning enhanced physics informed neural network for phase-field modeling of fracture //Theoretical and Applied Fracture Mechanics. – 2020. –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Т. 106. – С. 102447. </a:t>
            </a:r>
            <a:endParaRPr lang="ru-RU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Meerschaert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M. M. Mathematical modeling. – Academic press, 2013. 14.Gear C. W., </a:t>
            </a:r>
            <a:r>
              <a:rPr lang="en" sz="1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Petzold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L. R. ODE methods for the solution of </a:t>
            </a:r>
            <a:endParaRPr lang="e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differential/algebraic systems //SIAM Journal on Numerical analysis. – 1984. –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Т. 21. – </a:t>
            </a:r>
            <a:r>
              <a:rPr lang="en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No. 4. – </a:t>
            </a:r>
            <a:r>
              <a:rPr lang="ru-RU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С. 716-728. </a:t>
            </a:r>
            <a:endParaRPr lang="ru-RU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51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62" y="1478399"/>
            <a:ext cx="5245560" cy="777025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ПОДХОДЫ К ДИАГНОСТИКЕ: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0904"/>
            <a:ext cx="2070100" cy="408109"/>
          </a:xfrm>
        </p:spPr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60146-4532-6C1F-6896-80AFB343E94E}"/>
              </a:ext>
            </a:extLst>
          </p:cNvPr>
          <p:cNvSpPr txBox="1"/>
          <p:nvPr/>
        </p:nvSpPr>
        <p:spPr>
          <a:xfrm>
            <a:off x="623262" y="2235498"/>
            <a:ext cx="770673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ru-RU" sz="2000" dirty="0"/>
              <a:t>Физический осмотр </a:t>
            </a:r>
            <a:r>
              <a:rPr lang="en-US" dirty="0"/>
              <a:t>:</a:t>
            </a:r>
            <a:endParaRPr lang="ru-RU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dirty="0"/>
              <a:t>Осмотр на увеличенные </a:t>
            </a:r>
            <a:r>
              <a:rPr lang="ru-RU" dirty="0" err="1"/>
              <a:t>линфоузлы</a:t>
            </a:r>
            <a:endParaRPr lang="ru-RU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dirty="0"/>
              <a:t>Осмотр на отеки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dirty="0"/>
              <a:t>Проверка изменения пульса</a:t>
            </a:r>
          </a:p>
          <a:p>
            <a:pPr marL="342900" indent="-342900">
              <a:buAutoNum type="arabicParenR"/>
            </a:pPr>
            <a:r>
              <a:rPr lang="ru-RU" sz="2000" dirty="0"/>
              <a:t>Медицинские обследования</a:t>
            </a:r>
            <a:r>
              <a:rPr lang="ru-RU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dirty="0"/>
              <a:t>МРТ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dirty="0"/>
              <a:t>ЭКГ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dirty="0"/>
              <a:t>Эхокардиография</a:t>
            </a:r>
          </a:p>
          <a:p>
            <a:pPr marL="342900" indent="-342900">
              <a:buAutoNum type="arabicParenR"/>
            </a:pPr>
            <a:r>
              <a:rPr lang="ru-RU" sz="2000" dirty="0"/>
              <a:t>Использование ИИ</a:t>
            </a:r>
            <a:r>
              <a:rPr lang="ru-RU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dirty="0"/>
              <a:t>Использование нейросетей</a:t>
            </a:r>
            <a:br>
              <a:rPr lang="en-US" dirty="0"/>
            </a:br>
            <a:r>
              <a:rPr lang="ru-RU" dirty="0"/>
              <a:t>	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20" name="Рисунок 19" descr="Изображение выглядит как текст, снимок экрана, Шрифт, чек&#10;&#10;Автоматически созданное описание">
            <a:extLst>
              <a:ext uri="{FF2B5EF4-FFF2-40B4-BE49-F238E27FC236}">
                <a16:creationId xmlns:a16="http://schemas.microsoft.com/office/drawing/2014/main" id="{4690D1AA-26AE-65ED-61A3-F4B698FE2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8" t="1" r="7923" b="-859"/>
          <a:stretch/>
        </p:blipFill>
        <p:spPr>
          <a:xfrm>
            <a:off x="5868821" y="2860159"/>
            <a:ext cx="5997129" cy="22868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33F529-5FD3-C4A6-E3E6-4A5927E30CF4}"/>
              </a:ext>
            </a:extLst>
          </p:cNvPr>
          <p:cNvSpPr txBox="1"/>
          <p:nvPr/>
        </p:nvSpPr>
        <p:spPr>
          <a:xfrm>
            <a:off x="5818499" y="2409329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Таблица 1. Категории заболевания по степени тяжести </a:t>
            </a:r>
          </a:p>
        </p:txBody>
      </p:sp>
    </p:spTree>
    <p:extLst>
      <p:ext uri="{BB962C8B-B14F-4D97-AF65-F5344CB8AC3E}">
        <p14:creationId xmlns:p14="http://schemas.microsoft.com/office/powerpoint/2010/main" val="290165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 ИСПОЛЬЗОВАНИЯ ИИ</a:t>
            </a:r>
            <a:br>
              <a:rPr lang="en-US" sz="2800" dirty="0"/>
            </a:b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предметной области</a:t>
            </a:r>
          </a:p>
          <a:p>
            <a:endParaRPr lang="ru-RU" dirty="0"/>
          </a:p>
        </p:txBody>
      </p:sp>
      <p:graphicFrame>
        <p:nvGraphicFramePr>
          <p:cNvPr id="17" name="TextBox 14">
            <a:extLst>
              <a:ext uri="{FF2B5EF4-FFF2-40B4-BE49-F238E27FC236}">
                <a16:creationId xmlns:a16="http://schemas.microsoft.com/office/drawing/2014/main" id="{FBADF5A1-3159-047F-4FBF-7327B95C6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84469"/>
              </p:ext>
            </p:extLst>
          </p:nvPr>
        </p:nvGraphicFramePr>
        <p:xfrm>
          <a:off x="548149" y="2224813"/>
          <a:ext cx="9144492" cy="2676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53160"/>
            <a:ext cx="8819547" cy="553999"/>
          </a:xfrm>
        </p:spPr>
        <p:txBody>
          <a:bodyPr>
            <a:normAutofit/>
          </a:bodyPr>
          <a:lstStyle/>
          <a:p>
            <a:r>
              <a:rPr lang="ru-RU" sz="1800" dirty="0"/>
              <a:t>Разработать нейросети</a:t>
            </a:r>
            <a:r>
              <a:rPr lang="en-US" sz="1800" dirty="0"/>
              <a:t> </a:t>
            </a:r>
            <a:r>
              <a:rPr lang="ru-RU" sz="1800" dirty="0"/>
              <a:t>для классификации заболеваний сердечно-сосудистой системы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5897" y="2492411"/>
            <a:ext cx="3809141" cy="635268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800" dirty="0"/>
              <a:t>: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предметной области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F9EE7-496E-191E-1C47-5F20A3153CCC}"/>
              </a:ext>
            </a:extLst>
          </p:cNvPr>
          <p:cNvSpPr txBox="1"/>
          <p:nvPr/>
        </p:nvSpPr>
        <p:spPr>
          <a:xfrm>
            <a:off x="490204" y="3012529"/>
            <a:ext cx="105570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sz="1800" dirty="0">
                <a:effectLst/>
                <a:latin typeface="TimesNewRomanPSMT"/>
              </a:rPr>
              <a:t>Исследование сердечно-</a:t>
            </a:r>
            <a:r>
              <a:rPr lang="ru-RU" sz="1800" dirty="0" err="1">
                <a:effectLst/>
                <a:latin typeface="TimesNewRomanPSMT"/>
              </a:rPr>
              <a:t>сосудистои</a:t>
            </a:r>
            <a:r>
              <a:rPr lang="ru-RU" sz="1800" dirty="0">
                <a:effectLst/>
                <a:latin typeface="TimesNewRomanPSMT"/>
              </a:rPr>
              <a:t>̆ системы человека. </a:t>
            </a:r>
          </a:p>
          <a:p>
            <a:pPr>
              <a:buFont typeface="+mj-lt"/>
              <a:buAutoNum type="arabicPeriod"/>
            </a:pPr>
            <a:r>
              <a:rPr lang="ru-RU" sz="1800" dirty="0">
                <a:effectLst/>
                <a:latin typeface="TimesNewRomanPSMT"/>
              </a:rPr>
              <a:t>Анализ литературы по математическому моделированию </a:t>
            </a:r>
            <a:r>
              <a:rPr lang="ru-RU" sz="1800" dirty="0" err="1">
                <a:effectLst/>
                <a:latin typeface="TimesNewRomanPSMT"/>
              </a:rPr>
              <a:t>кровеноснои</a:t>
            </a:r>
            <a:r>
              <a:rPr lang="ru-RU" sz="1800" dirty="0">
                <a:effectLst/>
                <a:latin typeface="TimesNewRomanPSMT"/>
              </a:rPr>
              <a:t>̆ системы. </a:t>
            </a:r>
          </a:p>
          <a:p>
            <a:pPr>
              <a:buFont typeface="+mj-lt"/>
              <a:buAutoNum type="arabicPeriod"/>
            </a:pPr>
            <a:r>
              <a:rPr lang="ru-RU" sz="1800" dirty="0">
                <a:effectLst/>
                <a:latin typeface="TimesNewRomanPSMT"/>
              </a:rPr>
              <a:t>Построение системы ОДУ, описывающих движение кровотока. </a:t>
            </a:r>
          </a:p>
          <a:p>
            <a:pPr>
              <a:buFont typeface="+mj-lt"/>
              <a:buAutoNum type="arabicPeriod"/>
            </a:pPr>
            <a:r>
              <a:rPr lang="ru-RU" sz="1800" dirty="0">
                <a:effectLst/>
                <a:latin typeface="TimesNewRomanPSMT"/>
              </a:rPr>
              <a:t>Реализация метода Ньютона и Рунге-Кутты для решения системы ОДУ. </a:t>
            </a:r>
          </a:p>
          <a:p>
            <a:pPr>
              <a:buFont typeface="+mj-lt"/>
              <a:buAutoNum type="arabicPeriod"/>
            </a:pPr>
            <a:r>
              <a:rPr lang="ru-RU" sz="1800" dirty="0">
                <a:effectLst/>
                <a:latin typeface="TimesNewRomanPSMT"/>
              </a:rPr>
              <a:t>Проведение </a:t>
            </a:r>
            <a:r>
              <a:rPr lang="ru-RU" sz="1800" dirty="0" err="1">
                <a:effectLst/>
                <a:latin typeface="TimesNewRomanPSMT"/>
              </a:rPr>
              <a:t>бифуркационного</a:t>
            </a:r>
            <a:r>
              <a:rPr lang="ru-RU" sz="1800" dirty="0">
                <a:effectLst/>
                <a:latin typeface="TimesNewRomanPSMT"/>
              </a:rPr>
              <a:t> анализа. </a:t>
            </a:r>
          </a:p>
          <a:p>
            <a:pPr>
              <a:buFont typeface="+mj-lt"/>
              <a:buAutoNum type="arabicPeriod"/>
            </a:pPr>
            <a:r>
              <a:rPr lang="ru-RU" sz="1800" dirty="0">
                <a:effectLst/>
                <a:latin typeface="TimesNewRomanPSMT"/>
              </a:rPr>
              <a:t>Разработка </a:t>
            </a:r>
            <a:r>
              <a:rPr lang="en" sz="1800" dirty="0">
                <a:effectLst/>
                <a:latin typeface="TimesNewRomanPSMT"/>
              </a:rPr>
              <a:t>GAN </a:t>
            </a:r>
            <a:r>
              <a:rPr lang="ru-RU" sz="1800" dirty="0">
                <a:effectLst/>
                <a:latin typeface="TimesNewRomanPSMT"/>
              </a:rPr>
              <a:t>для классификации изображений МРТ. </a:t>
            </a:r>
          </a:p>
          <a:p>
            <a:pPr>
              <a:buFont typeface="+mj-lt"/>
              <a:buAutoNum type="arabicPeriod"/>
            </a:pPr>
            <a:r>
              <a:rPr lang="ru-RU" sz="1800" dirty="0">
                <a:effectLst/>
                <a:latin typeface="TimesNewRomanPSMT"/>
              </a:rPr>
              <a:t>Моделирование графа крови человека на основе написанных методов и уравнений. </a:t>
            </a:r>
          </a:p>
          <a:p>
            <a:pPr>
              <a:buFont typeface="+mj-lt"/>
              <a:buAutoNum type="arabicPeriod"/>
            </a:pPr>
            <a:r>
              <a:rPr lang="ru-RU" sz="1800" dirty="0">
                <a:effectLst/>
                <a:latin typeface="TimesNewRomanPSMT"/>
              </a:rPr>
              <a:t>Внедрение </a:t>
            </a:r>
            <a:r>
              <a:rPr lang="ru-RU" sz="1800" dirty="0" err="1">
                <a:effectLst/>
                <a:latin typeface="TimesNewRomanPSMT"/>
              </a:rPr>
              <a:t>компьютернои</a:t>
            </a:r>
            <a:r>
              <a:rPr lang="ru-RU" sz="1800" dirty="0">
                <a:effectLst/>
                <a:latin typeface="TimesNewRomanPSMT"/>
              </a:rPr>
              <a:t>̆ модели графа крови в </a:t>
            </a:r>
            <a:r>
              <a:rPr lang="ru-RU" sz="1800" dirty="0" err="1">
                <a:effectLst/>
                <a:latin typeface="TimesNewRomanPSMT"/>
              </a:rPr>
              <a:t>нейронную</a:t>
            </a:r>
            <a:r>
              <a:rPr lang="ru-RU" sz="1800" dirty="0">
                <a:effectLst/>
                <a:latin typeface="TimesNewRomanPSMT"/>
              </a:rPr>
              <a:t> сеть. </a:t>
            </a:r>
          </a:p>
        </p:txBody>
      </p:sp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снимок экрана, скелет&#10;&#10;Автоматически созданное описание">
            <a:extLst>
              <a:ext uri="{FF2B5EF4-FFF2-40B4-BE49-F238E27FC236}">
                <a16:creationId xmlns:a16="http://schemas.microsoft.com/office/drawing/2014/main" id="{A5E020FB-77A9-04D2-7B13-1F1289F3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0" y="1181646"/>
            <a:ext cx="5252484" cy="5503121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Математическое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622975" cy="777025"/>
          </a:xfrm>
        </p:spPr>
        <p:txBody>
          <a:bodyPr>
            <a:noAutofit/>
          </a:bodyPr>
          <a:lstStyle/>
          <a:p>
            <a:r>
              <a:rPr lang="ru-RU" dirty="0">
                <a:effectLst/>
                <a:latin typeface="TimesNewRomanPS"/>
              </a:rPr>
              <a:t>ИССЛЕДОВАНИЕ СЕРДЕЧНО-СОСУДИСТОЙ СИСТЕМЫ ЧЕЛОВЕКА </a:t>
            </a:r>
            <a:br>
              <a:rPr lang="ru-RU" dirty="0"/>
            </a:b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411560"/>
            <a:ext cx="4538994" cy="3191797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1800" dirty="0"/>
              <a:t> Сердечно-сосудистая система отвечает за перекачивание крови по всему организму.               Сердце сокращается и расслабляется синхронно, создавая циклическое движение крови. Оно насосом перекачивает кровь из правого желудочка в легкие и возвращает в левое предсердие и желудочек. Кровеносные сосуды, включая артерии, вены и капилляры, образуют сеть, по которой перемещается кровь.</a:t>
            </a:r>
          </a:p>
          <a:p>
            <a:br>
              <a:rPr lang="ru-RU" sz="1800" dirty="0"/>
            </a:b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58115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диаграмма, линия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F5471C-5C3E-78B4-28B9-1F68E5EB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514" y="3681125"/>
            <a:ext cx="4442254" cy="1931836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Математическое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ОСНОВЫ ГЕМОДИНАМИКИ</a:t>
            </a:r>
            <a:br>
              <a:rPr lang="ru-RU" dirty="0"/>
            </a:b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155651"/>
            <a:ext cx="11396994" cy="936732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AutoNum type="arabicParenR"/>
            </a:pPr>
            <a:r>
              <a:rPr lang="ru-RU" sz="2000" dirty="0"/>
              <a:t>Уравнения </a:t>
            </a:r>
            <a:r>
              <a:rPr lang="ru-RU" sz="2000" dirty="0" err="1"/>
              <a:t>Пуазейля</a:t>
            </a:r>
            <a:r>
              <a:rPr lang="ru-RU" sz="2000" dirty="0"/>
              <a:t> </a:t>
            </a:r>
            <a:r>
              <a:rPr lang="ru-RU" sz="1800" dirty="0"/>
              <a:t>                        2)  </a:t>
            </a:r>
            <a:r>
              <a:rPr lang="ru-RU" sz="2000" dirty="0"/>
              <a:t>Закон Бернулли		  </a:t>
            </a:r>
            <a:r>
              <a:rPr lang="ru-RU" sz="1800" dirty="0"/>
              <a:t>3) Закон сохранения масс</a:t>
            </a:r>
            <a:r>
              <a:rPr lang="en-US" sz="1800" dirty="0"/>
              <a:t>:</a:t>
            </a:r>
            <a:r>
              <a:rPr lang="ru-RU" sz="1800" dirty="0"/>
              <a:t> </a:t>
            </a:r>
          </a:p>
          <a:p>
            <a:pPr marL="342900" indent="-342900" algn="just">
              <a:buAutoNum type="arabicParenR"/>
            </a:pPr>
            <a:endParaRPr lang="ru-RU" sz="1800" dirty="0"/>
          </a:p>
          <a:p>
            <a:pPr algn="just"/>
            <a:endParaRPr lang="ru-RU" sz="1800" dirty="0"/>
          </a:p>
          <a:p>
            <a:pPr marL="342900" indent="-342900" algn="just">
              <a:buAutoNum type="arabicParenR"/>
            </a:pPr>
            <a:endParaRPr lang="en-US" sz="1800" dirty="0"/>
          </a:p>
          <a:p>
            <a:pPr marL="342900" indent="-342900" algn="just">
              <a:buAutoNum type="arabicParenR" startAt="2"/>
            </a:pPr>
            <a:endParaRPr lang="ru-RU" sz="1800" dirty="0"/>
          </a:p>
          <a:p>
            <a:pPr algn="just"/>
            <a:endParaRPr lang="ru-RU" sz="1800" dirty="0"/>
          </a:p>
        </p:txBody>
      </p:sp>
      <p:pic>
        <p:nvPicPr>
          <p:cNvPr id="9" name="Рисунок 8" descr="Изображение выглядит как Шрифт, текст, бел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7057A2E-EFCA-FE22-017C-AB51399C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585" y="2665180"/>
            <a:ext cx="1988917" cy="68191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Шрифт, белый, рукописный текст, калли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17DB60AB-97A4-39D9-EF97-7A487F1D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855" y="2752749"/>
            <a:ext cx="2717072" cy="679268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Шрифт, рукописный текст, линия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2DDC7BD-7169-A896-1D7E-931B75708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34" y="2744393"/>
            <a:ext cx="3604176" cy="1531388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снимок экрана,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8BACF9C7-6F20-884B-A3C8-DB6A3EA32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585" y="3601911"/>
            <a:ext cx="3573168" cy="20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Математическое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7069543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МАТЕМАТИЧЕСКОЕ МОДЕЛИРОВАНИЕ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055370"/>
            <a:ext cx="9908436" cy="777025"/>
          </a:xfrm>
        </p:spPr>
        <p:txBody>
          <a:bodyPr>
            <a:normAutofit/>
          </a:bodyPr>
          <a:lstStyle/>
          <a:p>
            <a:pPr algn="just"/>
            <a:r>
              <a:rPr lang="ru-RU" sz="2000" dirty="0"/>
              <a:t>1)  Для описания сосудов, представим их как дифференциальное уравнение 2-го порядка.</a:t>
            </a:r>
          </a:p>
        </p:txBody>
      </p:sp>
      <p:pic>
        <p:nvPicPr>
          <p:cNvPr id="8" name="Рисунок 7" descr="Изображение выглядит как Шрифт, линия, текс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965E7F7-B6A3-035E-FEDE-BA047362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31" y="2437384"/>
            <a:ext cx="3140476" cy="77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7E9394-D321-0F4A-86C0-B52A7291880E}"/>
              </a:ext>
            </a:extLst>
          </p:cNvPr>
          <p:cNvSpPr txBox="1"/>
          <p:nvPr/>
        </p:nvSpPr>
        <p:spPr>
          <a:xfrm>
            <a:off x="474770" y="3323356"/>
            <a:ext cx="10108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000" dirty="0">
                <a:latin typeface="HSE Sans" panose="02000000000000000000" pitchFamily="2" charset="0"/>
              </a:rPr>
              <a:t>2) Используя замену, представим уравнение 2-го порядка, как два уравнения 1-го порядка</a:t>
            </a:r>
          </a:p>
        </p:txBody>
      </p:sp>
      <p:pic>
        <p:nvPicPr>
          <p:cNvPr id="14" name="Рисунок 13" descr="Изображение выглядит как Шрифт, рукописный текст, белый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EA77B0-E35C-2048-027B-D4299F64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1" y="3702713"/>
            <a:ext cx="3343532" cy="1119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9F1F22-7BB8-079D-442B-FB7B4A4F33EE}"/>
              </a:ext>
            </a:extLst>
          </p:cNvPr>
          <p:cNvSpPr txBox="1"/>
          <p:nvPr/>
        </p:nvSpPr>
        <p:spPr>
          <a:xfrm>
            <a:off x="474770" y="5056267"/>
            <a:ext cx="101089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latin typeface="HSE Sans" panose="02000000000000000000" pitchFamily="2" charset="0"/>
              </a:rPr>
              <a:t>3) Уравнения + законы гемодинамики, как граничные условия  </a:t>
            </a:r>
          </a:p>
          <a:p>
            <a:pPr algn="l"/>
            <a:r>
              <a:rPr lang="ru-RU" sz="2000" dirty="0">
                <a:latin typeface="HSE Sans" panose="02000000000000000000" pitchFamily="2" charset="0"/>
              </a:rPr>
              <a:t>              </a:t>
            </a:r>
            <a:r>
              <a:rPr lang="en-US" sz="2000" dirty="0">
                <a:latin typeface="HSE Sans" panose="02000000000000000000" pitchFamily="2" charset="0"/>
              </a:rPr>
              <a:t> </a:t>
            </a:r>
            <a:r>
              <a:rPr lang="ru-RU" sz="2000" dirty="0">
                <a:latin typeface="HSE Sans" panose="02000000000000000000" pitchFamily="2" charset="0"/>
              </a:rPr>
              <a:t> сведем краевую задачу к задаче Коши </a:t>
            </a:r>
          </a:p>
        </p:txBody>
      </p:sp>
      <p:sp>
        <p:nvSpPr>
          <p:cNvPr id="17" name="Стрелка вправо с вырезом 16">
            <a:extLst>
              <a:ext uri="{FF2B5EF4-FFF2-40B4-BE49-F238E27FC236}">
                <a16:creationId xmlns:a16="http://schemas.microsoft.com/office/drawing/2014/main" id="{6B5E9AFA-084C-1FE3-FDAD-21E5BC8C5FCE}"/>
              </a:ext>
            </a:extLst>
          </p:cNvPr>
          <p:cNvSpPr/>
          <p:nvPr/>
        </p:nvSpPr>
        <p:spPr>
          <a:xfrm>
            <a:off x="951810" y="5501650"/>
            <a:ext cx="383758" cy="163620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044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effectLst/>
                <a:latin typeface="TimesNewRomanPSMT"/>
              </a:rPr>
              <a:t>Факультет компьютерных наук</a:t>
            </a:r>
            <a:br>
              <a:rPr lang="ru-RU" sz="1000" dirty="0">
                <a:effectLst/>
                <a:latin typeface="TimesNewRomanPSMT"/>
              </a:rPr>
            </a:br>
            <a:r>
              <a:rPr lang="ru-RU" sz="1000" dirty="0">
                <a:effectLst/>
                <a:latin typeface="TimesNewRomanPSMT"/>
              </a:rPr>
              <a:t>Образовательная программа «Программная инженерия» </a:t>
            </a:r>
            <a:endParaRPr lang="ru-RU" sz="1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Нейронные сети с внедренной информацией о предметной области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Математическое моделирование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622975" cy="777025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NewRomanPS"/>
              </a:rPr>
              <a:t>РЕШЕНИЕ СИСТЕМЫ ОДУ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047554"/>
            <a:ext cx="11020202" cy="4261726"/>
          </a:xfrm>
        </p:spPr>
        <p:txBody>
          <a:bodyPr>
            <a:normAutofit/>
          </a:bodyPr>
          <a:lstStyle/>
          <a:p>
            <a:pPr algn="just"/>
            <a:r>
              <a:rPr lang="ru-RU" sz="1800" dirty="0"/>
              <a:t>Реализуем метод Ньютона для решения краевой задачи:</a:t>
            </a:r>
          </a:p>
          <a:p>
            <a:pPr marL="342900" indent="-342900" algn="just">
              <a:buAutoNum type="arabicParenR"/>
            </a:pPr>
            <a:r>
              <a:rPr lang="ru-RU" sz="1800" dirty="0"/>
              <a:t>Задаем начальное приближение </a:t>
            </a:r>
          </a:p>
          <a:p>
            <a:pPr marL="342900" indent="-342900" algn="just">
              <a:buAutoNum type="arabicParenR"/>
            </a:pPr>
            <a:r>
              <a:rPr lang="ru-RU" sz="1800" dirty="0"/>
              <a:t>Решаем линейную систему методом Рунге-Кутты 4-го порядка</a:t>
            </a:r>
          </a:p>
          <a:p>
            <a:pPr marL="342900" indent="-342900" algn="just">
              <a:buAutoNum type="arabicParenR"/>
            </a:pPr>
            <a:endParaRPr lang="ru-RU" sz="1800" dirty="0"/>
          </a:p>
          <a:p>
            <a:pPr marL="342900" indent="-342900" algn="just">
              <a:buAutoNum type="arabicParenR"/>
            </a:pPr>
            <a:endParaRPr lang="ru-RU" sz="1800" dirty="0"/>
          </a:p>
          <a:p>
            <a:pPr marL="342900" indent="-342900" algn="just">
              <a:buAutoNum type="arabicParenR"/>
            </a:pPr>
            <a:endParaRPr lang="ru-RU" sz="1800" dirty="0"/>
          </a:p>
          <a:p>
            <a:pPr marL="342900" indent="-342900" algn="just">
              <a:buAutoNum type="arabicParenR"/>
            </a:pPr>
            <a:endParaRPr lang="ru-RU" sz="1800" dirty="0"/>
          </a:p>
          <a:p>
            <a:pPr marL="342900" indent="-342900" algn="just">
              <a:buAutoNum type="arabicParenR"/>
            </a:pPr>
            <a:r>
              <a:rPr lang="ru-RU" sz="1800" dirty="0"/>
              <a:t>Заполняем матрицу Фреше </a:t>
            </a:r>
          </a:p>
          <a:p>
            <a:pPr marL="342900" indent="-342900" algn="just">
              <a:buAutoNum type="arabicParenR"/>
            </a:pPr>
            <a:r>
              <a:rPr lang="ru-RU" sz="1800" dirty="0"/>
              <a:t>Проверка на критическую точку </a:t>
            </a:r>
          </a:p>
          <a:p>
            <a:pPr marL="342900" indent="-342900" algn="just">
              <a:buAutoNum type="arabicParenR"/>
            </a:pPr>
            <a:r>
              <a:rPr lang="ru-RU" sz="1800" dirty="0"/>
              <a:t>Обновляем начальное приближение</a:t>
            </a:r>
          </a:p>
        </p:txBody>
      </p:sp>
      <p:pic>
        <p:nvPicPr>
          <p:cNvPr id="9" name="Рисунок 8" descr="Изображение выглядит как текст, рукописный текст, Шрифт, калли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866826C2-F286-BE0F-F66B-F76D5EBC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40" y="3125209"/>
            <a:ext cx="2754357" cy="154630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Шрифт, рукописный текст, текст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A289E93E-2D7A-CD9A-5E82-77457F3DD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22" y="3125209"/>
            <a:ext cx="3695700" cy="4699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диаграмма, линия, План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8C0A57E7-58BD-29D3-03D2-C3F8C2464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608" y="1271596"/>
            <a:ext cx="4592829" cy="52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6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1866</Words>
  <Application>Microsoft Macintosh PowerPoint</Application>
  <PresentationFormat>Широкоэкранный</PresentationFormat>
  <Paragraphs>221</Paragraphs>
  <Slides>22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HSE Sans</vt:lpstr>
      <vt:lpstr>Times</vt:lpstr>
      <vt:lpstr>Times New Roman</vt:lpstr>
      <vt:lpstr>TimesNewRomanPS</vt:lpstr>
      <vt:lpstr>TimesNewRomanPSMT</vt:lpstr>
      <vt:lpstr>Office Theme</vt:lpstr>
      <vt:lpstr>«Нейронные сети с внедрённой информацией о предметной области: диагностика заболеваний кровеносной системы» «Neural networks with domain-specific knowledge embedded: diagnosis of cardiovascular diseases»</vt:lpstr>
      <vt:lpstr>АКТУАЛЬНОСТЬ ИССЛЕДОВАНИЯ:</vt:lpstr>
      <vt:lpstr>ПОДХОДЫ К ДИАГНОСТИКЕ:</vt:lpstr>
      <vt:lpstr>ПРОБЛЕМАТИКА ИСПОЛЬЗОВАНИЯ ИИ </vt:lpstr>
      <vt:lpstr>ЦЕЛЬ:</vt:lpstr>
      <vt:lpstr>ИССЛЕДОВАНИЕ СЕРДЕЧНО-СОСУДИСТОЙ СИСТЕМЫ ЧЕЛОВЕКА  </vt:lpstr>
      <vt:lpstr>ОСНОВЫ ГЕМОДИНАМИКИ </vt:lpstr>
      <vt:lpstr>МАТЕМАТИЧЕСКОЕ МОДЕЛИРОВАНИЕ </vt:lpstr>
      <vt:lpstr>РЕШЕНИЕ СИСТЕМЫ ОДУ </vt:lpstr>
      <vt:lpstr>БИФУРКАЦИОННЫЙ АНАЛИЗ </vt:lpstr>
      <vt:lpstr>ВХОДНЫЕ ДАННЫЕ  </vt:lpstr>
      <vt:lpstr>GAN </vt:lpstr>
      <vt:lpstr>ОБУЧЕНИЕ GAN №1 </vt:lpstr>
      <vt:lpstr>ОБУЧЕНИЕ GAN №2 </vt:lpstr>
      <vt:lpstr>ПАРАДИГМА PINN </vt:lpstr>
      <vt:lpstr>ИНТЕГРАЦИЯ PINN </vt:lpstr>
      <vt:lpstr>СРАВНЕНИЕ </vt:lpstr>
      <vt:lpstr>ГРАФИКИ </vt:lpstr>
      <vt:lpstr>РЕЗУЛЬТАТЫ ИССЛЕДОВАНИЯ </vt:lpstr>
      <vt:lpstr>ПЕРСПЕКТИВА ДАЛЬНЕЙШЕГО ИССЛЕДОВАНИЯ</vt:lpstr>
      <vt:lpstr>СПИСОК ИСПОЛЬЗОВАННЫХ ИСТОЧНИКОВ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Степашкина Виталия Павловна</cp:lastModifiedBy>
  <cp:revision>16</cp:revision>
  <cp:lastPrinted>2021-11-11T13:08:42Z</cp:lastPrinted>
  <dcterms:created xsi:type="dcterms:W3CDTF">2021-11-11T08:52:47Z</dcterms:created>
  <dcterms:modified xsi:type="dcterms:W3CDTF">2023-05-14T12:27:39Z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